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3" r:id="rId3"/>
    <p:sldId id="321" r:id="rId4"/>
    <p:sldId id="314" r:id="rId5"/>
    <p:sldId id="258" r:id="rId6"/>
    <p:sldId id="317" r:id="rId7"/>
    <p:sldId id="332" r:id="rId8"/>
    <p:sldId id="316" r:id="rId9"/>
    <p:sldId id="289" r:id="rId10"/>
    <p:sldId id="333" r:id="rId11"/>
    <p:sldId id="290" r:id="rId12"/>
    <p:sldId id="319" r:id="rId13"/>
    <p:sldId id="293" r:id="rId14"/>
    <p:sldId id="295" r:id="rId15"/>
    <p:sldId id="309" r:id="rId16"/>
    <p:sldId id="299" r:id="rId17"/>
    <p:sldId id="300" r:id="rId18"/>
    <p:sldId id="302" r:id="rId19"/>
    <p:sldId id="301" r:id="rId20"/>
    <p:sldId id="303" r:id="rId21"/>
    <p:sldId id="327" r:id="rId22"/>
    <p:sldId id="322" r:id="rId23"/>
    <p:sldId id="312" r:id="rId24"/>
    <p:sldId id="311" r:id="rId25"/>
    <p:sldId id="338" r:id="rId26"/>
    <p:sldId id="313" r:id="rId27"/>
    <p:sldId id="323" r:id="rId28"/>
    <p:sldId id="324" r:id="rId29"/>
    <p:sldId id="325" r:id="rId30"/>
    <p:sldId id="326" r:id="rId31"/>
    <p:sldId id="329" r:id="rId32"/>
    <p:sldId id="330" r:id="rId33"/>
    <p:sldId id="342" r:id="rId34"/>
    <p:sldId id="339" r:id="rId35"/>
    <p:sldId id="336" r:id="rId36"/>
    <p:sldId id="33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CC00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94660"/>
  </p:normalViewPr>
  <p:slideViewPr>
    <p:cSldViewPr snapToGrid="0">
      <p:cViewPr varScale="1">
        <p:scale>
          <a:sx n="55" d="100"/>
          <a:sy n="55" d="100"/>
        </p:scale>
        <p:origin x="1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DAAFD5-D8FA-4633-83F5-C9135F512C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CECF6E6-99EC-4F42-B479-751749433480}">
      <dgm:prSet/>
      <dgm:spPr/>
      <dgm:t>
        <a:bodyPr/>
        <a:lstStyle/>
        <a:p>
          <a:r>
            <a:rPr lang="en-US"/>
            <a:t>A. Problem Statement</a:t>
          </a:r>
        </a:p>
      </dgm:t>
    </dgm:pt>
    <dgm:pt modelId="{83AB5277-EBCA-4160-B576-1F34972EB5FF}" type="parTrans" cxnId="{53C5287D-6578-4BB7-B7A9-232D5621E07D}">
      <dgm:prSet/>
      <dgm:spPr/>
      <dgm:t>
        <a:bodyPr/>
        <a:lstStyle/>
        <a:p>
          <a:endParaRPr lang="en-US"/>
        </a:p>
      </dgm:t>
    </dgm:pt>
    <dgm:pt modelId="{F1FE8915-632E-4CE9-9E4F-0D0484554781}" type="sibTrans" cxnId="{53C5287D-6578-4BB7-B7A9-232D5621E07D}">
      <dgm:prSet/>
      <dgm:spPr/>
      <dgm:t>
        <a:bodyPr/>
        <a:lstStyle/>
        <a:p>
          <a:endParaRPr lang="en-US"/>
        </a:p>
      </dgm:t>
    </dgm:pt>
    <dgm:pt modelId="{B256F7DA-80D4-491D-BDAC-C5B876F51534}">
      <dgm:prSet/>
      <dgm:spPr/>
      <dgm:t>
        <a:bodyPr/>
        <a:lstStyle/>
        <a:p>
          <a:r>
            <a:rPr lang="en-US"/>
            <a:t>B. Dataset Description</a:t>
          </a:r>
        </a:p>
      </dgm:t>
    </dgm:pt>
    <dgm:pt modelId="{1380604C-21C6-4B05-85CF-BA8F8BF04DF2}" type="parTrans" cxnId="{4AB7550E-DDAD-4E71-AA07-7E409E68F6F2}">
      <dgm:prSet/>
      <dgm:spPr/>
      <dgm:t>
        <a:bodyPr/>
        <a:lstStyle/>
        <a:p>
          <a:endParaRPr lang="en-US"/>
        </a:p>
      </dgm:t>
    </dgm:pt>
    <dgm:pt modelId="{F6FD4CDF-06C7-46CF-81BA-982F36ECCB9B}" type="sibTrans" cxnId="{4AB7550E-DDAD-4E71-AA07-7E409E68F6F2}">
      <dgm:prSet/>
      <dgm:spPr/>
      <dgm:t>
        <a:bodyPr/>
        <a:lstStyle/>
        <a:p>
          <a:endParaRPr lang="en-US"/>
        </a:p>
      </dgm:t>
    </dgm:pt>
    <dgm:pt modelId="{5D89F99F-CA36-4D4F-9543-94F613C0A530}">
      <dgm:prSet/>
      <dgm:spPr/>
      <dgm:t>
        <a:bodyPr/>
        <a:lstStyle/>
        <a:p>
          <a:r>
            <a:rPr lang="en-US"/>
            <a:t>C. Process</a:t>
          </a:r>
        </a:p>
      </dgm:t>
    </dgm:pt>
    <dgm:pt modelId="{A3C525BE-5430-4E0A-B985-D5BD3B5A74E6}" type="parTrans" cxnId="{C7C7BDC6-FEE6-4576-804D-AD2193CC7B1A}">
      <dgm:prSet/>
      <dgm:spPr/>
      <dgm:t>
        <a:bodyPr/>
        <a:lstStyle/>
        <a:p>
          <a:endParaRPr lang="en-US"/>
        </a:p>
      </dgm:t>
    </dgm:pt>
    <dgm:pt modelId="{93E2EC05-283A-47D3-90FA-43E114FF3EA1}" type="sibTrans" cxnId="{C7C7BDC6-FEE6-4576-804D-AD2193CC7B1A}">
      <dgm:prSet/>
      <dgm:spPr/>
      <dgm:t>
        <a:bodyPr/>
        <a:lstStyle/>
        <a:p>
          <a:endParaRPr lang="en-US"/>
        </a:p>
      </dgm:t>
    </dgm:pt>
    <dgm:pt modelId="{81A8C3A2-FE46-446A-83D0-245FB7B9DC45}">
      <dgm:prSet/>
      <dgm:spPr/>
      <dgm:t>
        <a:bodyPr/>
        <a:lstStyle/>
        <a:p>
          <a:r>
            <a:rPr lang="en-US"/>
            <a:t>D. Recommendations</a:t>
          </a:r>
        </a:p>
      </dgm:t>
    </dgm:pt>
    <dgm:pt modelId="{A207E7C8-578C-4595-958D-573D74FD8734}" type="parTrans" cxnId="{B3211BFC-51F4-4296-A6DE-4E3B9220F177}">
      <dgm:prSet/>
      <dgm:spPr/>
      <dgm:t>
        <a:bodyPr/>
        <a:lstStyle/>
        <a:p>
          <a:endParaRPr lang="en-US"/>
        </a:p>
      </dgm:t>
    </dgm:pt>
    <dgm:pt modelId="{AB1DE190-9057-44B9-B4CC-7ACA4B8E9C08}" type="sibTrans" cxnId="{B3211BFC-51F4-4296-A6DE-4E3B9220F177}">
      <dgm:prSet/>
      <dgm:spPr/>
      <dgm:t>
        <a:bodyPr/>
        <a:lstStyle/>
        <a:p>
          <a:endParaRPr lang="en-US"/>
        </a:p>
      </dgm:t>
    </dgm:pt>
    <dgm:pt modelId="{9AFFC7CB-D56C-4F16-B6E8-C4546FBBFC65}" type="pres">
      <dgm:prSet presAssocID="{7BDAAFD5-D8FA-4633-83F5-C9135F512C6D}" presName="root" presStyleCnt="0">
        <dgm:presLayoutVars>
          <dgm:dir/>
          <dgm:resizeHandles val="exact"/>
        </dgm:presLayoutVars>
      </dgm:prSet>
      <dgm:spPr/>
    </dgm:pt>
    <dgm:pt modelId="{DB240A00-9029-4895-B64C-EE086C7FA3AC}" type="pres">
      <dgm:prSet presAssocID="{CCECF6E6-99EC-4F42-B479-751749433480}" presName="compNode" presStyleCnt="0"/>
      <dgm:spPr/>
    </dgm:pt>
    <dgm:pt modelId="{541CFF74-3FE6-43E9-BD44-C14A97D826B2}" type="pres">
      <dgm:prSet presAssocID="{CCECF6E6-99EC-4F42-B479-751749433480}" presName="bgRect" presStyleLbl="bgShp" presStyleIdx="0" presStyleCnt="4"/>
      <dgm:spPr/>
    </dgm:pt>
    <dgm:pt modelId="{825B2641-305D-4C24-BB8E-13F67337C5AC}" type="pres">
      <dgm:prSet presAssocID="{CCECF6E6-99EC-4F42-B479-7517494334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2607371-5F16-42BB-81C5-445031B9EC0B}" type="pres">
      <dgm:prSet presAssocID="{CCECF6E6-99EC-4F42-B479-751749433480}" presName="spaceRect" presStyleCnt="0"/>
      <dgm:spPr/>
    </dgm:pt>
    <dgm:pt modelId="{2CABEB87-E611-46D6-B44B-B4CADE509255}" type="pres">
      <dgm:prSet presAssocID="{CCECF6E6-99EC-4F42-B479-751749433480}" presName="parTx" presStyleLbl="revTx" presStyleIdx="0" presStyleCnt="4">
        <dgm:presLayoutVars>
          <dgm:chMax val="0"/>
          <dgm:chPref val="0"/>
        </dgm:presLayoutVars>
      </dgm:prSet>
      <dgm:spPr/>
    </dgm:pt>
    <dgm:pt modelId="{1F0F8A11-B9D1-4381-A11E-8DBF90AB271E}" type="pres">
      <dgm:prSet presAssocID="{F1FE8915-632E-4CE9-9E4F-0D0484554781}" presName="sibTrans" presStyleCnt="0"/>
      <dgm:spPr/>
    </dgm:pt>
    <dgm:pt modelId="{6A3AAF21-8BEE-4910-A7C5-D0A767BD6A4F}" type="pres">
      <dgm:prSet presAssocID="{B256F7DA-80D4-491D-BDAC-C5B876F51534}" presName="compNode" presStyleCnt="0"/>
      <dgm:spPr/>
    </dgm:pt>
    <dgm:pt modelId="{99D1AB8C-279F-4834-AE55-3198C120EAA5}" type="pres">
      <dgm:prSet presAssocID="{B256F7DA-80D4-491D-BDAC-C5B876F51534}" presName="bgRect" presStyleLbl="bgShp" presStyleIdx="1" presStyleCnt="4"/>
      <dgm:spPr/>
    </dgm:pt>
    <dgm:pt modelId="{AEAB50D7-74BF-4BC7-A6C4-E38E9CE29D1A}" type="pres">
      <dgm:prSet presAssocID="{B256F7DA-80D4-491D-BDAC-C5B876F515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D350802-4663-429C-AE3B-BEEEFF1D322F}" type="pres">
      <dgm:prSet presAssocID="{B256F7DA-80D4-491D-BDAC-C5B876F51534}" presName="spaceRect" presStyleCnt="0"/>
      <dgm:spPr/>
    </dgm:pt>
    <dgm:pt modelId="{73EE26E2-1720-499F-9E9A-106364593D48}" type="pres">
      <dgm:prSet presAssocID="{B256F7DA-80D4-491D-BDAC-C5B876F51534}" presName="parTx" presStyleLbl="revTx" presStyleIdx="1" presStyleCnt="4">
        <dgm:presLayoutVars>
          <dgm:chMax val="0"/>
          <dgm:chPref val="0"/>
        </dgm:presLayoutVars>
      </dgm:prSet>
      <dgm:spPr/>
    </dgm:pt>
    <dgm:pt modelId="{205F02F4-0D9B-461D-8FE4-F7726C48F577}" type="pres">
      <dgm:prSet presAssocID="{F6FD4CDF-06C7-46CF-81BA-982F36ECCB9B}" presName="sibTrans" presStyleCnt="0"/>
      <dgm:spPr/>
    </dgm:pt>
    <dgm:pt modelId="{A7635C1E-A4FF-42F3-AA2C-E9842DAC0329}" type="pres">
      <dgm:prSet presAssocID="{5D89F99F-CA36-4D4F-9543-94F613C0A530}" presName="compNode" presStyleCnt="0"/>
      <dgm:spPr/>
    </dgm:pt>
    <dgm:pt modelId="{3F0AB907-F210-4E19-86B5-B5949185C88C}" type="pres">
      <dgm:prSet presAssocID="{5D89F99F-CA36-4D4F-9543-94F613C0A530}" presName="bgRect" presStyleLbl="bgShp" presStyleIdx="2" presStyleCnt="4"/>
      <dgm:spPr/>
    </dgm:pt>
    <dgm:pt modelId="{CDDB9F88-6095-4B96-B2EC-1340B71E2D41}" type="pres">
      <dgm:prSet presAssocID="{5D89F99F-CA36-4D4F-9543-94F613C0A5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0A3BCA4-2E34-43EF-8AD8-EF67FB8B70E3}" type="pres">
      <dgm:prSet presAssocID="{5D89F99F-CA36-4D4F-9543-94F613C0A530}" presName="spaceRect" presStyleCnt="0"/>
      <dgm:spPr/>
    </dgm:pt>
    <dgm:pt modelId="{38D409B9-F4D1-4560-AED4-6CF6F3024B43}" type="pres">
      <dgm:prSet presAssocID="{5D89F99F-CA36-4D4F-9543-94F613C0A530}" presName="parTx" presStyleLbl="revTx" presStyleIdx="2" presStyleCnt="4">
        <dgm:presLayoutVars>
          <dgm:chMax val="0"/>
          <dgm:chPref val="0"/>
        </dgm:presLayoutVars>
      </dgm:prSet>
      <dgm:spPr/>
    </dgm:pt>
    <dgm:pt modelId="{E6675BE9-7327-4E70-8601-017884F1CC54}" type="pres">
      <dgm:prSet presAssocID="{93E2EC05-283A-47D3-90FA-43E114FF3EA1}" presName="sibTrans" presStyleCnt="0"/>
      <dgm:spPr/>
    </dgm:pt>
    <dgm:pt modelId="{40261199-AE3D-4D1C-986F-0F360BA90DF4}" type="pres">
      <dgm:prSet presAssocID="{81A8C3A2-FE46-446A-83D0-245FB7B9DC45}" presName="compNode" presStyleCnt="0"/>
      <dgm:spPr/>
    </dgm:pt>
    <dgm:pt modelId="{93A42D6F-77ED-48F6-AF4B-7BE97AC84C92}" type="pres">
      <dgm:prSet presAssocID="{81A8C3A2-FE46-446A-83D0-245FB7B9DC45}" presName="bgRect" presStyleLbl="bgShp" presStyleIdx="3" presStyleCnt="4"/>
      <dgm:spPr/>
    </dgm:pt>
    <dgm:pt modelId="{233BE9DC-D0D8-444A-9044-E9EE77D4F7A1}" type="pres">
      <dgm:prSet presAssocID="{81A8C3A2-FE46-446A-83D0-245FB7B9D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759443-CFB8-457F-90AB-9C70CA624D32}" type="pres">
      <dgm:prSet presAssocID="{81A8C3A2-FE46-446A-83D0-245FB7B9DC45}" presName="spaceRect" presStyleCnt="0"/>
      <dgm:spPr/>
    </dgm:pt>
    <dgm:pt modelId="{DF51E6BE-B99F-4D73-BB41-3B1BDEC11220}" type="pres">
      <dgm:prSet presAssocID="{81A8C3A2-FE46-446A-83D0-245FB7B9DC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AB7550E-DDAD-4E71-AA07-7E409E68F6F2}" srcId="{7BDAAFD5-D8FA-4633-83F5-C9135F512C6D}" destId="{B256F7DA-80D4-491D-BDAC-C5B876F51534}" srcOrd="1" destOrd="0" parTransId="{1380604C-21C6-4B05-85CF-BA8F8BF04DF2}" sibTransId="{F6FD4CDF-06C7-46CF-81BA-982F36ECCB9B}"/>
    <dgm:cxn modelId="{3189615B-0551-4A16-AC32-D97214A2ABD6}" type="presOf" srcId="{B256F7DA-80D4-491D-BDAC-C5B876F51534}" destId="{73EE26E2-1720-499F-9E9A-106364593D48}" srcOrd="0" destOrd="0" presId="urn:microsoft.com/office/officeart/2018/2/layout/IconVerticalSolidList"/>
    <dgm:cxn modelId="{4F8E2C66-8745-4582-8A14-D2A9649FF9C7}" type="presOf" srcId="{CCECF6E6-99EC-4F42-B479-751749433480}" destId="{2CABEB87-E611-46D6-B44B-B4CADE509255}" srcOrd="0" destOrd="0" presId="urn:microsoft.com/office/officeart/2018/2/layout/IconVerticalSolidList"/>
    <dgm:cxn modelId="{361F166E-F2E1-404F-ACDD-3938F80B2B69}" type="presOf" srcId="{7BDAAFD5-D8FA-4633-83F5-C9135F512C6D}" destId="{9AFFC7CB-D56C-4F16-B6E8-C4546FBBFC65}" srcOrd="0" destOrd="0" presId="urn:microsoft.com/office/officeart/2018/2/layout/IconVerticalSolidList"/>
    <dgm:cxn modelId="{53C5287D-6578-4BB7-B7A9-232D5621E07D}" srcId="{7BDAAFD5-D8FA-4633-83F5-C9135F512C6D}" destId="{CCECF6E6-99EC-4F42-B479-751749433480}" srcOrd="0" destOrd="0" parTransId="{83AB5277-EBCA-4160-B576-1F34972EB5FF}" sibTransId="{F1FE8915-632E-4CE9-9E4F-0D0484554781}"/>
    <dgm:cxn modelId="{CB12F7A3-AC7C-4CF1-9BA3-E3C32AE1B886}" type="presOf" srcId="{81A8C3A2-FE46-446A-83D0-245FB7B9DC45}" destId="{DF51E6BE-B99F-4D73-BB41-3B1BDEC11220}" srcOrd="0" destOrd="0" presId="urn:microsoft.com/office/officeart/2018/2/layout/IconVerticalSolidList"/>
    <dgm:cxn modelId="{C7C7BDC6-FEE6-4576-804D-AD2193CC7B1A}" srcId="{7BDAAFD5-D8FA-4633-83F5-C9135F512C6D}" destId="{5D89F99F-CA36-4D4F-9543-94F613C0A530}" srcOrd="2" destOrd="0" parTransId="{A3C525BE-5430-4E0A-B985-D5BD3B5A74E6}" sibTransId="{93E2EC05-283A-47D3-90FA-43E114FF3EA1}"/>
    <dgm:cxn modelId="{F02DA4F9-8FD5-4A18-96F9-F518BB9AF8FC}" type="presOf" srcId="{5D89F99F-CA36-4D4F-9543-94F613C0A530}" destId="{38D409B9-F4D1-4560-AED4-6CF6F3024B43}" srcOrd="0" destOrd="0" presId="urn:microsoft.com/office/officeart/2018/2/layout/IconVerticalSolidList"/>
    <dgm:cxn modelId="{B3211BFC-51F4-4296-A6DE-4E3B9220F177}" srcId="{7BDAAFD5-D8FA-4633-83F5-C9135F512C6D}" destId="{81A8C3A2-FE46-446A-83D0-245FB7B9DC45}" srcOrd="3" destOrd="0" parTransId="{A207E7C8-578C-4595-958D-573D74FD8734}" sibTransId="{AB1DE190-9057-44B9-B4CC-7ACA4B8E9C08}"/>
    <dgm:cxn modelId="{A2E5E9E6-20EF-4FB0-AC32-7970933174AE}" type="presParOf" srcId="{9AFFC7CB-D56C-4F16-B6E8-C4546FBBFC65}" destId="{DB240A00-9029-4895-B64C-EE086C7FA3AC}" srcOrd="0" destOrd="0" presId="urn:microsoft.com/office/officeart/2018/2/layout/IconVerticalSolidList"/>
    <dgm:cxn modelId="{162BDE18-5D28-4474-A73C-502A4761F744}" type="presParOf" srcId="{DB240A00-9029-4895-B64C-EE086C7FA3AC}" destId="{541CFF74-3FE6-43E9-BD44-C14A97D826B2}" srcOrd="0" destOrd="0" presId="urn:microsoft.com/office/officeart/2018/2/layout/IconVerticalSolidList"/>
    <dgm:cxn modelId="{E73DB814-8620-4067-ACB0-9FF5048200C5}" type="presParOf" srcId="{DB240A00-9029-4895-B64C-EE086C7FA3AC}" destId="{825B2641-305D-4C24-BB8E-13F67337C5AC}" srcOrd="1" destOrd="0" presId="urn:microsoft.com/office/officeart/2018/2/layout/IconVerticalSolidList"/>
    <dgm:cxn modelId="{0FAF5C47-E79A-4FAB-8FA3-4004BDB9298D}" type="presParOf" srcId="{DB240A00-9029-4895-B64C-EE086C7FA3AC}" destId="{C2607371-5F16-42BB-81C5-445031B9EC0B}" srcOrd="2" destOrd="0" presId="urn:microsoft.com/office/officeart/2018/2/layout/IconVerticalSolidList"/>
    <dgm:cxn modelId="{56A2A0CD-31ED-464A-8487-3C0DC27C676B}" type="presParOf" srcId="{DB240A00-9029-4895-B64C-EE086C7FA3AC}" destId="{2CABEB87-E611-46D6-B44B-B4CADE509255}" srcOrd="3" destOrd="0" presId="urn:microsoft.com/office/officeart/2018/2/layout/IconVerticalSolidList"/>
    <dgm:cxn modelId="{874C3E71-A4CE-40DA-A0F7-ADCE5D918C0E}" type="presParOf" srcId="{9AFFC7CB-D56C-4F16-B6E8-C4546FBBFC65}" destId="{1F0F8A11-B9D1-4381-A11E-8DBF90AB271E}" srcOrd="1" destOrd="0" presId="urn:microsoft.com/office/officeart/2018/2/layout/IconVerticalSolidList"/>
    <dgm:cxn modelId="{7806DAE4-5661-4A58-A1F5-17E1CF417F1E}" type="presParOf" srcId="{9AFFC7CB-D56C-4F16-B6E8-C4546FBBFC65}" destId="{6A3AAF21-8BEE-4910-A7C5-D0A767BD6A4F}" srcOrd="2" destOrd="0" presId="urn:microsoft.com/office/officeart/2018/2/layout/IconVerticalSolidList"/>
    <dgm:cxn modelId="{EEE3894D-9E62-4694-9811-5018E0B0E96B}" type="presParOf" srcId="{6A3AAF21-8BEE-4910-A7C5-D0A767BD6A4F}" destId="{99D1AB8C-279F-4834-AE55-3198C120EAA5}" srcOrd="0" destOrd="0" presId="urn:microsoft.com/office/officeart/2018/2/layout/IconVerticalSolidList"/>
    <dgm:cxn modelId="{19DAD2CD-8AD9-4BDE-B3F7-6BA2F34A48C0}" type="presParOf" srcId="{6A3AAF21-8BEE-4910-A7C5-D0A767BD6A4F}" destId="{AEAB50D7-74BF-4BC7-A6C4-E38E9CE29D1A}" srcOrd="1" destOrd="0" presId="urn:microsoft.com/office/officeart/2018/2/layout/IconVerticalSolidList"/>
    <dgm:cxn modelId="{4F4F7B7C-2B2D-4A6A-BE3F-4540C057A3B6}" type="presParOf" srcId="{6A3AAF21-8BEE-4910-A7C5-D0A767BD6A4F}" destId="{3D350802-4663-429C-AE3B-BEEEFF1D322F}" srcOrd="2" destOrd="0" presId="urn:microsoft.com/office/officeart/2018/2/layout/IconVerticalSolidList"/>
    <dgm:cxn modelId="{3F71A85B-CFA1-492E-AB72-7ED088A67B93}" type="presParOf" srcId="{6A3AAF21-8BEE-4910-A7C5-D0A767BD6A4F}" destId="{73EE26E2-1720-499F-9E9A-106364593D48}" srcOrd="3" destOrd="0" presId="urn:microsoft.com/office/officeart/2018/2/layout/IconVerticalSolidList"/>
    <dgm:cxn modelId="{F7029293-2825-42BC-A01F-80E8480B8644}" type="presParOf" srcId="{9AFFC7CB-D56C-4F16-B6E8-C4546FBBFC65}" destId="{205F02F4-0D9B-461D-8FE4-F7726C48F577}" srcOrd="3" destOrd="0" presId="urn:microsoft.com/office/officeart/2018/2/layout/IconVerticalSolidList"/>
    <dgm:cxn modelId="{19D360FC-C00E-427D-A5F7-A0083E1856ED}" type="presParOf" srcId="{9AFFC7CB-D56C-4F16-B6E8-C4546FBBFC65}" destId="{A7635C1E-A4FF-42F3-AA2C-E9842DAC0329}" srcOrd="4" destOrd="0" presId="urn:microsoft.com/office/officeart/2018/2/layout/IconVerticalSolidList"/>
    <dgm:cxn modelId="{FB893DA9-0B77-495F-81E0-5E7467BF9A0D}" type="presParOf" srcId="{A7635C1E-A4FF-42F3-AA2C-E9842DAC0329}" destId="{3F0AB907-F210-4E19-86B5-B5949185C88C}" srcOrd="0" destOrd="0" presId="urn:microsoft.com/office/officeart/2018/2/layout/IconVerticalSolidList"/>
    <dgm:cxn modelId="{2E75B47C-DE04-4AF1-98BB-06766A1482D6}" type="presParOf" srcId="{A7635C1E-A4FF-42F3-AA2C-E9842DAC0329}" destId="{CDDB9F88-6095-4B96-B2EC-1340B71E2D41}" srcOrd="1" destOrd="0" presId="urn:microsoft.com/office/officeart/2018/2/layout/IconVerticalSolidList"/>
    <dgm:cxn modelId="{580A90F9-D8E0-4ED1-B292-720C39710BC6}" type="presParOf" srcId="{A7635C1E-A4FF-42F3-AA2C-E9842DAC0329}" destId="{60A3BCA4-2E34-43EF-8AD8-EF67FB8B70E3}" srcOrd="2" destOrd="0" presId="urn:microsoft.com/office/officeart/2018/2/layout/IconVerticalSolidList"/>
    <dgm:cxn modelId="{3F75C268-F19B-4451-9D14-B4AC21FD0171}" type="presParOf" srcId="{A7635C1E-A4FF-42F3-AA2C-E9842DAC0329}" destId="{38D409B9-F4D1-4560-AED4-6CF6F3024B43}" srcOrd="3" destOrd="0" presId="urn:microsoft.com/office/officeart/2018/2/layout/IconVerticalSolidList"/>
    <dgm:cxn modelId="{D4B56879-7FEC-41D7-A2BD-10473F7B00F8}" type="presParOf" srcId="{9AFFC7CB-D56C-4F16-B6E8-C4546FBBFC65}" destId="{E6675BE9-7327-4E70-8601-017884F1CC54}" srcOrd="5" destOrd="0" presId="urn:microsoft.com/office/officeart/2018/2/layout/IconVerticalSolidList"/>
    <dgm:cxn modelId="{973238AF-57F0-4282-A15C-28F93BB9599A}" type="presParOf" srcId="{9AFFC7CB-D56C-4F16-B6E8-C4546FBBFC65}" destId="{40261199-AE3D-4D1C-986F-0F360BA90DF4}" srcOrd="6" destOrd="0" presId="urn:microsoft.com/office/officeart/2018/2/layout/IconVerticalSolidList"/>
    <dgm:cxn modelId="{41A983D9-53B7-4DFD-BE6C-60A6D45DEC20}" type="presParOf" srcId="{40261199-AE3D-4D1C-986F-0F360BA90DF4}" destId="{93A42D6F-77ED-48F6-AF4B-7BE97AC84C92}" srcOrd="0" destOrd="0" presId="urn:microsoft.com/office/officeart/2018/2/layout/IconVerticalSolidList"/>
    <dgm:cxn modelId="{A6053DAD-3AD5-46B1-B84C-B46B4E5740E5}" type="presParOf" srcId="{40261199-AE3D-4D1C-986F-0F360BA90DF4}" destId="{233BE9DC-D0D8-444A-9044-E9EE77D4F7A1}" srcOrd="1" destOrd="0" presId="urn:microsoft.com/office/officeart/2018/2/layout/IconVerticalSolidList"/>
    <dgm:cxn modelId="{FA637ECF-7827-481C-9F18-E1341E9F3A01}" type="presParOf" srcId="{40261199-AE3D-4D1C-986F-0F360BA90DF4}" destId="{00759443-CFB8-457F-90AB-9C70CA624D32}" srcOrd="2" destOrd="0" presId="urn:microsoft.com/office/officeart/2018/2/layout/IconVerticalSolidList"/>
    <dgm:cxn modelId="{121EEDFB-92F5-468C-9332-600F5675F2F0}" type="presParOf" srcId="{40261199-AE3D-4D1C-986F-0F360BA90DF4}" destId="{DF51E6BE-B99F-4D73-BB41-3B1BDEC112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CBA3D5-4F73-45A2-A238-18EE0E42A0B2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SG"/>
        </a:p>
      </dgm:t>
    </dgm:pt>
    <dgm:pt modelId="{862E41A6-77BA-4889-AA28-C620034917DD}">
      <dgm:prSet phldrT="[Text]"/>
      <dgm:spPr/>
      <dgm:t>
        <a:bodyPr/>
        <a:lstStyle/>
        <a:p>
          <a:r>
            <a:rPr lang="en-SG" dirty="0"/>
            <a:t>1. Data Cleaning</a:t>
          </a:r>
        </a:p>
      </dgm:t>
    </dgm:pt>
    <dgm:pt modelId="{8CFFD991-2413-4CE5-9741-9F783433F8CD}" type="parTrans" cxnId="{4454F43E-6345-4304-8B33-77C47516E74D}">
      <dgm:prSet/>
      <dgm:spPr/>
      <dgm:t>
        <a:bodyPr/>
        <a:lstStyle/>
        <a:p>
          <a:endParaRPr lang="en-SG"/>
        </a:p>
      </dgm:t>
    </dgm:pt>
    <dgm:pt modelId="{A588E1DC-4097-4B6D-BC04-1EFDD0AB15C2}" type="sibTrans" cxnId="{4454F43E-6345-4304-8B33-77C47516E74D}">
      <dgm:prSet/>
      <dgm:spPr/>
      <dgm:t>
        <a:bodyPr/>
        <a:lstStyle/>
        <a:p>
          <a:endParaRPr lang="en-SG"/>
        </a:p>
      </dgm:t>
    </dgm:pt>
    <dgm:pt modelId="{28B1C1D8-89A3-49FB-BB72-A37F03515673}">
      <dgm:prSet phldrT="[Text]" custT="1"/>
      <dgm:spPr/>
      <dgm:t>
        <a:bodyPr/>
        <a:lstStyle/>
        <a:p>
          <a:pPr marL="171450" lvl="1" indent="-171450" defTabSz="755650"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b="1" kern="1200" dirty="0">
              <a:latin typeface="Calibri" panose="020F0502020204030204"/>
              <a:ea typeface="+mn-ea"/>
              <a:cs typeface="+mn-cs"/>
            </a:rPr>
            <a:t>Power Query: </a:t>
          </a:r>
        </a:p>
      </dgm:t>
    </dgm:pt>
    <dgm:pt modelId="{20A0423B-421E-497B-9933-0622299EFCA0}" type="parTrans" cxnId="{E55B5462-1F00-4B27-A4AE-B551E32977E3}">
      <dgm:prSet/>
      <dgm:spPr/>
      <dgm:t>
        <a:bodyPr/>
        <a:lstStyle/>
        <a:p>
          <a:endParaRPr lang="en-SG"/>
        </a:p>
      </dgm:t>
    </dgm:pt>
    <dgm:pt modelId="{E11F1E50-9D9E-4677-B8BA-112F3E6A1941}" type="sibTrans" cxnId="{E55B5462-1F00-4B27-A4AE-B551E32977E3}">
      <dgm:prSet/>
      <dgm:spPr/>
      <dgm:t>
        <a:bodyPr/>
        <a:lstStyle/>
        <a:p>
          <a:endParaRPr lang="en-SG"/>
        </a:p>
      </dgm:t>
    </dgm:pt>
    <dgm:pt modelId="{021C325F-F872-4AFF-B367-7FB4FAD72FD5}">
      <dgm:prSet phldrT="[Text]"/>
      <dgm:spPr/>
      <dgm:t>
        <a:bodyPr/>
        <a:lstStyle/>
        <a:p>
          <a:r>
            <a:rPr lang="en-SG" dirty="0"/>
            <a:t>2. Exploratory Data</a:t>
          </a:r>
        </a:p>
      </dgm:t>
    </dgm:pt>
    <dgm:pt modelId="{C499AC4A-D914-45A4-9DD6-B06D42307D77}" type="parTrans" cxnId="{9A9167F5-DD51-4B79-823F-D744CC7E4B07}">
      <dgm:prSet/>
      <dgm:spPr/>
      <dgm:t>
        <a:bodyPr/>
        <a:lstStyle/>
        <a:p>
          <a:endParaRPr lang="en-SG"/>
        </a:p>
      </dgm:t>
    </dgm:pt>
    <dgm:pt modelId="{71E91428-B00D-4437-8B66-27D7E7B4A9D5}" type="sibTrans" cxnId="{9A9167F5-DD51-4B79-823F-D744CC7E4B07}">
      <dgm:prSet/>
      <dgm:spPr/>
      <dgm:t>
        <a:bodyPr/>
        <a:lstStyle/>
        <a:p>
          <a:endParaRPr lang="en-SG"/>
        </a:p>
      </dgm:t>
    </dgm:pt>
    <dgm:pt modelId="{09633FB0-2465-4EB6-B3E4-11A73FC16B68}">
      <dgm:prSet phldrT="[Text]" custT="1"/>
      <dgm:spPr/>
      <dgm:t>
        <a:bodyPr/>
        <a:lstStyle/>
        <a:p>
          <a:pPr marL="171450" lvl="1" indent="-171450" defTabSz="755650">
            <a:spcBef>
              <a:spcPct val="0"/>
            </a:spcBef>
            <a:spcAft>
              <a:spcPct val="15000"/>
            </a:spcAft>
            <a:buChar char="•"/>
          </a:pPr>
          <a:r>
            <a:rPr lang="en-SG" sz="1400" b="1" kern="1200" dirty="0">
              <a:latin typeface="Calibri" panose="020F0502020204030204"/>
              <a:ea typeface="+mn-ea"/>
              <a:cs typeface="+mn-cs"/>
            </a:rPr>
            <a:t>Power BI :</a:t>
          </a:r>
          <a:r>
            <a:rPr lang="en-SG" sz="1400" b="1" kern="1200" dirty="0"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 </a:t>
          </a:r>
          <a:r>
            <a:rPr lang="en-SG" sz="1400" b="0" kern="1200" dirty="0">
              <a:latin typeface="Calibri" panose="020F0502020204030204"/>
              <a:ea typeface="+mn-ea"/>
              <a:cs typeface="+mn-cs"/>
            </a:rPr>
            <a:t>Visualize data</a:t>
          </a:r>
        </a:p>
      </dgm:t>
    </dgm:pt>
    <dgm:pt modelId="{DF2FBE87-F5CC-4DB6-8C55-ADA3F3072191}" type="parTrans" cxnId="{AA4239AD-9DB5-4CC7-8AFE-0FA6FA7BB0F2}">
      <dgm:prSet/>
      <dgm:spPr/>
      <dgm:t>
        <a:bodyPr/>
        <a:lstStyle/>
        <a:p>
          <a:endParaRPr lang="en-SG"/>
        </a:p>
      </dgm:t>
    </dgm:pt>
    <dgm:pt modelId="{08C137DA-0642-4F5F-94BB-57CD16755C7C}" type="sibTrans" cxnId="{AA4239AD-9DB5-4CC7-8AFE-0FA6FA7BB0F2}">
      <dgm:prSet/>
      <dgm:spPr/>
      <dgm:t>
        <a:bodyPr/>
        <a:lstStyle/>
        <a:p>
          <a:endParaRPr lang="en-SG"/>
        </a:p>
      </dgm:t>
    </dgm:pt>
    <dgm:pt modelId="{C5B28F35-71A2-43D6-ABC1-0F315058E07F}">
      <dgm:prSet phldrT="[Text]"/>
      <dgm:spPr/>
      <dgm:t>
        <a:bodyPr/>
        <a:lstStyle/>
        <a:p>
          <a:r>
            <a:rPr lang="en-SG" dirty="0"/>
            <a:t>3. Feature Selection &amp; Training Model</a:t>
          </a:r>
        </a:p>
      </dgm:t>
    </dgm:pt>
    <dgm:pt modelId="{D6D0120C-8178-4AD2-9B82-708C32B57E02}" type="parTrans" cxnId="{DB2CBA40-A759-4A37-829B-256AAADDD62B}">
      <dgm:prSet/>
      <dgm:spPr/>
      <dgm:t>
        <a:bodyPr/>
        <a:lstStyle/>
        <a:p>
          <a:endParaRPr lang="en-SG"/>
        </a:p>
      </dgm:t>
    </dgm:pt>
    <dgm:pt modelId="{54DDF5DC-2EE4-43E8-8047-A57C7A126BED}" type="sibTrans" cxnId="{DB2CBA40-A759-4A37-829B-256AAADDD62B}">
      <dgm:prSet/>
      <dgm:spPr/>
      <dgm:t>
        <a:bodyPr/>
        <a:lstStyle/>
        <a:p>
          <a:endParaRPr lang="en-SG"/>
        </a:p>
      </dgm:t>
    </dgm:pt>
    <dgm:pt modelId="{48674AF2-821A-477C-A5AA-5AB297E2938E}">
      <dgm:prSet phldrT="[Text]" custT="1"/>
      <dgm:spPr/>
      <dgm:t>
        <a:bodyPr/>
        <a:lstStyle/>
        <a:p>
          <a:r>
            <a:rPr lang="en-SG" sz="1500" b="1" kern="1200" dirty="0">
              <a:latin typeface="Calibri" panose="020F0502020204030204"/>
              <a:ea typeface="+mn-ea"/>
              <a:cs typeface="+mn-cs"/>
            </a:rPr>
            <a:t> Python Machine Learning: 3 models</a:t>
          </a:r>
        </a:p>
      </dgm:t>
    </dgm:pt>
    <dgm:pt modelId="{AB82DEA7-BB9D-4332-8D8C-5064D406CB39}" type="parTrans" cxnId="{42A19588-A55E-44FB-AB30-1A323A92FE63}">
      <dgm:prSet/>
      <dgm:spPr/>
      <dgm:t>
        <a:bodyPr/>
        <a:lstStyle/>
        <a:p>
          <a:endParaRPr lang="en-SG"/>
        </a:p>
      </dgm:t>
    </dgm:pt>
    <dgm:pt modelId="{7AE28C51-7C79-4D6C-BB69-21DCCE7A3B03}" type="sibTrans" cxnId="{42A19588-A55E-44FB-AB30-1A323A92FE63}">
      <dgm:prSet/>
      <dgm:spPr/>
      <dgm:t>
        <a:bodyPr/>
        <a:lstStyle/>
        <a:p>
          <a:endParaRPr lang="en-SG"/>
        </a:p>
      </dgm:t>
    </dgm:pt>
    <dgm:pt modelId="{087DA666-AFBE-493A-8F55-4F5B72772B53}">
      <dgm:prSet phldrT="[Text]" custT="1"/>
      <dgm:spPr/>
      <dgm:t>
        <a:bodyPr/>
        <a:lstStyle/>
        <a:p>
          <a:pPr marL="171450" lvl="1" indent="-171450" defTabSz="755650">
            <a:spcBef>
              <a:spcPct val="0"/>
            </a:spcBef>
            <a:spcAft>
              <a:spcPct val="15000"/>
            </a:spcAft>
            <a:buNone/>
          </a:pPr>
          <a:r>
            <a:rPr lang="en-SG" sz="1500" b="0" kern="1200" dirty="0">
              <a:latin typeface="Calibri" panose="020F0502020204030204"/>
              <a:ea typeface="+mn-ea"/>
              <a:cs typeface="+mn-cs"/>
            </a:rPr>
            <a:t>  + Remove irrelevant data</a:t>
          </a:r>
        </a:p>
      </dgm:t>
    </dgm:pt>
    <dgm:pt modelId="{C418625D-3067-4211-BBA3-3D3BF5E5464E}" type="parTrans" cxnId="{2B8DEE76-A725-45BC-B2D4-100A16A4A340}">
      <dgm:prSet/>
      <dgm:spPr/>
      <dgm:t>
        <a:bodyPr/>
        <a:lstStyle/>
        <a:p>
          <a:endParaRPr lang="en-SG"/>
        </a:p>
      </dgm:t>
    </dgm:pt>
    <dgm:pt modelId="{DD5BD94D-05BD-44F0-B0EC-C8BBFE8259DA}" type="sibTrans" cxnId="{2B8DEE76-A725-45BC-B2D4-100A16A4A340}">
      <dgm:prSet/>
      <dgm:spPr/>
      <dgm:t>
        <a:bodyPr/>
        <a:lstStyle/>
        <a:p>
          <a:endParaRPr lang="en-SG"/>
        </a:p>
      </dgm:t>
    </dgm:pt>
    <dgm:pt modelId="{A3C5C453-B9CC-4076-AC2F-3C2E1D5B042B}">
      <dgm:prSet phldrT="[Text]"/>
      <dgm:spPr/>
      <dgm:t>
        <a:bodyPr/>
        <a:lstStyle/>
        <a:p>
          <a:r>
            <a:rPr lang="en-SG" dirty="0"/>
            <a:t>5. Evaluate Model</a:t>
          </a:r>
        </a:p>
      </dgm:t>
    </dgm:pt>
    <dgm:pt modelId="{50C972C6-0CF4-46EA-B034-FF66CEA1ABE9}" type="parTrans" cxnId="{E2193E6D-4774-4029-9944-19C829019DFB}">
      <dgm:prSet/>
      <dgm:spPr/>
      <dgm:t>
        <a:bodyPr/>
        <a:lstStyle/>
        <a:p>
          <a:endParaRPr lang="en-SG"/>
        </a:p>
      </dgm:t>
    </dgm:pt>
    <dgm:pt modelId="{69036623-0E47-4620-87DA-AE1F4CFFBAAC}" type="sibTrans" cxnId="{E2193E6D-4774-4029-9944-19C829019DFB}">
      <dgm:prSet/>
      <dgm:spPr/>
      <dgm:t>
        <a:bodyPr/>
        <a:lstStyle/>
        <a:p>
          <a:endParaRPr lang="en-SG"/>
        </a:p>
      </dgm:t>
    </dgm:pt>
    <dgm:pt modelId="{4F8C7B54-3D82-4598-BF86-DA3689CFF3FF}">
      <dgm:prSet phldrT="[Text]" custT="1"/>
      <dgm:spPr/>
      <dgm:t>
        <a:bodyPr/>
        <a:lstStyle/>
        <a:p>
          <a:pPr marL="171450" lvl="1" indent="-171450" defTabSz="755650">
            <a:spcBef>
              <a:spcPct val="0"/>
            </a:spcBef>
            <a:spcAft>
              <a:spcPct val="15000"/>
            </a:spcAft>
            <a:buNone/>
          </a:pPr>
          <a:r>
            <a:rPr lang="en-SG" sz="1500" b="0" kern="1200" dirty="0">
              <a:latin typeface="Calibri" panose="020F0502020204030204"/>
              <a:ea typeface="+mn-ea"/>
              <a:cs typeface="+mn-cs"/>
            </a:rPr>
            <a:t>  + Checked duplicated</a:t>
          </a:r>
        </a:p>
      </dgm:t>
    </dgm:pt>
    <dgm:pt modelId="{638A3930-886E-48E7-98D4-82F4AA45EFAF}" type="parTrans" cxnId="{17D1DCC7-DD25-486A-AFE4-90D8DA736FC6}">
      <dgm:prSet/>
      <dgm:spPr/>
      <dgm:t>
        <a:bodyPr/>
        <a:lstStyle/>
        <a:p>
          <a:endParaRPr lang="en-SG"/>
        </a:p>
      </dgm:t>
    </dgm:pt>
    <dgm:pt modelId="{5ABD69B7-A724-4E16-BF8D-8F1FF88F1723}" type="sibTrans" cxnId="{17D1DCC7-DD25-486A-AFE4-90D8DA736FC6}">
      <dgm:prSet/>
      <dgm:spPr/>
      <dgm:t>
        <a:bodyPr/>
        <a:lstStyle/>
        <a:p>
          <a:endParaRPr lang="en-SG"/>
        </a:p>
      </dgm:t>
    </dgm:pt>
    <dgm:pt modelId="{3B33BAAE-D9BF-40F4-9588-F315EBE7D7F3}">
      <dgm:prSet phldrT="[Text]" custT="1"/>
      <dgm:spPr/>
      <dgm:t>
        <a:bodyPr/>
        <a:lstStyle/>
        <a:p>
          <a:pPr marL="171450" lvl="1" indent="-171450" defTabSz="755650">
            <a:spcBef>
              <a:spcPct val="0"/>
            </a:spcBef>
            <a:spcAft>
              <a:spcPct val="15000"/>
            </a:spcAft>
            <a:buNone/>
          </a:pPr>
          <a:r>
            <a:rPr lang="en-SG" sz="1500" b="0" kern="1200" dirty="0">
              <a:latin typeface="Calibri" panose="020F0502020204030204"/>
              <a:ea typeface="+mn-ea"/>
              <a:cs typeface="+mn-cs"/>
            </a:rPr>
            <a:t>  + Checked missing</a:t>
          </a:r>
        </a:p>
      </dgm:t>
    </dgm:pt>
    <dgm:pt modelId="{CCD8C680-2254-42E6-B8C5-6301864CF3D3}" type="sibTrans" cxnId="{45D4207D-9005-49C1-A682-0E7347BD55BC}">
      <dgm:prSet/>
      <dgm:spPr/>
      <dgm:t>
        <a:bodyPr/>
        <a:lstStyle/>
        <a:p>
          <a:endParaRPr lang="en-SG"/>
        </a:p>
      </dgm:t>
    </dgm:pt>
    <dgm:pt modelId="{4EB6AB65-3D38-40E0-9089-04291B9F1042}" type="parTrans" cxnId="{45D4207D-9005-49C1-A682-0E7347BD55BC}">
      <dgm:prSet/>
      <dgm:spPr/>
      <dgm:t>
        <a:bodyPr/>
        <a:lstStyle/>
        <a:p>
          <a:endParaRPr lang="en-SG"/>
        </a:p>
      </dgm:t>
    </dgm:pt>
    <dgm:pt modelId="{3C53E94D-3250-45E2-B090-9A5BFD78DE75}">
      <dgm:prSet phldrT="[Text]" custT="1"/>
      <dgm:spPr/>
      <dgm:t>
        <a:bodyPr/>
        <a:lstStyle/>
        <a:p>
          <a:r>
            <a:rPr lang="en-SG" sz="1500" kern="1200" dirty="0"/>
            <a:t>Logistic Regression</a:t>
          </a:r>
          <a:endParaRPr lang="en-SG" sz="1500" b="1" kern="1200" dirty="0">
            <a:latin typeface="Calibri" panose="020F0502020204030204"/>
            <a:ea typeface="+mn-ea"/>
            <a:cs typeface="+mn-cs"/>
          </a:endParaRPr>
        </a:p>
      </dgm:t>
    </dgm:pt>
    <dgm:pt modelId="{77BFE69D-3353-4FEB-AB62-9F7BDA1CCB3E}" type="parTrans" cxnId="{2DF0B4F6-05B5-4573-908F-5707005DF03B}">
      <dgm:prSet/>
      <dgm:spPr/>
      <dgm:t>
        <a:bodyPr/>
        <a:lstStyle/>
        <a:p>
          <a:endParaRPr lang="en-SG"/>
        </a:p>
      </dgm:t>
    </dgm:pt>
    <dgm:pt modelId="{B8A20E70-FB40-46F2-B6DA-61C6C0810312}" type="sibTrans" cxnId="{2DF0B4F6-05B5-4573-908F-5707005DF03B}">
      <dgm:prSet/>
      <dgm:spPr/>
      <dgm:t>
        <a:bodyPr/>
        <a:lstStyle/>
        <a:p>
          <a:endParaRPr lang="en-SG"/>
        </a:p>
      </dgm:t>
    </dgm:pt>
    <dgm:pt modelId="{B39FA5A8-8B26-40FC-929E-932E1676B6F4}">
      <dgm:prSet phldrT="[Text]" custT="1"/>
      <dgm:spPr/>
      <dgm:t>
        <a:bodyPr/>
        <a:lstStyle/>
        <a:p>
          <a:r>
            <a:rPr lang="en-SG" sz="1500" kern="1200" dirty="0" err="1"/>
            <a:t>Kneighbour</a:t>
          </a:r>
          <a:endParaRPr lang="en-SG" sz="1500" b="1" kern="1200" dirty="0">
            <a:latin typeface="Calibri" panose="020F0502020204030204"/>
            <a:ea typeface="+mn-ea"/>
            <a:cs typeface="+mn-cs"/>
          </a:endParaRPr>
        </a:p>
      </dgm:t>
    </dgm:pt>
    <dgm:pt modelId="{147D997B-1B4F-44DE-BEB6-7C66586F9A20}" type="parTrans" cxnId="{9710AFD8-543E-41F8-AE71-EF676A246EB0}">
      <dgm:prSet/>
      <dgm:spPr/>
      <dgm:t>
        <a:bodyPr/>
        <a:lstStyle/>
        <a:p>
          <a:endParaRPr lang="en-SG"/>
        </a:p>
      </dgm:t>
    </dgm:pt>
    <dgm:pt modelId="{5CAD663F-B9D1-4698-A790-4EEE92070CA1}" type="sibTrans" cxnId="{9710AFD8-543E-41F8-AE71-EF676A246EB0}">
      <dgm:prSet/>
      <dgm:spPr/>
      <dgm:t>
        <a:bodyPr/>
        <a:lstStyle/>
        <a:p>
          <a:endParaRPr lang="en-SG"/>
        </a:p>
      </dgm:t>
    </dgm:pt>
    <dgm:pt modelId="{165DF031-30EA-49CA-9121-42098141D81A}">
      <dgm:prSet phldrT="[Text]" custT="1"/>
      <dgm:spPr/>
      <dgm:t>
        <a:bodyPr/>
        <a:lstStyle/>
        <a:p>
          <a:r>
            <a:rPr lang="en-SG" sz="1500" kern="1200" dirty="0"/>
            <a:t>Random Forest</a:t>
          </a:r>
          <a:endParaRPr lang="en-SG" sz="1500" b="1" kern="1200" dirty="0">
            <a:latin typeface="Calibri" panose="020F0502020204030204"/>
            <a:ea typeface="+mn-ea"/>
            <a:cs typeface="+mn-cs"/>
          </a:endParaRPr>
        </a:p>
      </dgm:t>
    </dgm:pt>
    <dgm:pt modelId="{C48A9AB1-3E83-4C9F-B235-6E0622C35A1E}" type="parTrans" cxnId="{6D4E0CF2-40B5-4973-AA0E-4DF3E1D791D3}">
      <dgm:prSet/>
      <dgm:spPr/>
      <dgm:t>
        <a:bodyPr/>
        <a:lstStyle/>
        <a:p>
          <a:endParaRPr lang="en-SG"/>
        </a:p>
      </dgm:t>
    </dgm:pt>
    <dgm:pt modelId="{49AE8A7E-A2DB-4BA7-A7C6-AF3331BAC0B2}" type="sibTrans" cxnId="{6D4E0CF2-40B5-4973-AA0E-4DF3E1D791D3}">
      <dgm:prSet/>
      <dgm:spPr/>
      <dgm:t>
        <a:bodyPr/>
        <a:lstStyle/>
        <a:p>
          <a:endParaRPr lang="en-SG"/>
        </a:p>
      </dgm:t>
    </dgm:pt>
    <dgm:pt modelId="{4582E638-CDF7-41B3-A4E6-D4A60720E943}">
      <dgm:prSet phldrT="[Text]" custT="1"/>
      <dgm:spPr/>
      <dgm:t>
        <a:bodyPr/>
        <a:lstStyle/>
        <a:p>
          <a:r>
            <a:rPr lang="en-SG" sz="1500" b="1" dirty="0"/>
            <a:t> Python</a:t>
          </a:r>
        </a:p>
      </dgm:t>
    </dgm:pt>
    <dgm:pt modelId="{4F5F2215-2BD5-4849-8982-5584988B3B70}" type="parTrans" cxnId="{697961DF-591D-4DA7-BEBC-DE5D197C28AD}">
      <dgm:prSet/>
      <dgm:spPr/>
      <dgm:t>
        <a:bodyPr/>
        <a:lstStyle/>
        <a:p>
          <a:endParaRPr lang="en-SG"/>
        </a:p>
      </dgm:t>
    </dgm:pt>
    <dgm:pt modelId="{87486DE1-BE2A-4B86-BE18-0887C972E10A}" type="sibTrans" cxnId="{697961DF-591D-4DA7-BEBC-DE5D197C28AD}">
      <dgm:prSet/>
      <dgm:spPr/>
      <dgm:t>
        <a:bodyPr/>
        <a:lstStyle/>
        <a:p>
          <a:endParaRPr lang="en-SG"/>
        </a:p>
      </dgm:t>
    </dgm:pt>
    <dgm:pt modelId="{221DF0A1-9881-4AD7-BE9E-EF5F15E79C76}">
      <dgm:prSet phldrT="[Text]" custT="1"/>
      <dgm:spPr/>
      <dgm:t>
        <a:bodyPr/>
        <a:lstStyle/>
        <a:p>
          <a:r>
            <a:rPr lang="en-SG" sz="1500" dirty="0"/>
            <a:t>Accuracy Level</a:t>
          </a:r>
        </a:p>
      </dgm:t>
    </dgm:pt>
    <dgm:pt modelId="{836F6D50-A4D9-43EF-8944-E6C47AD16158}" type="parTrans" cxnId="{6AA526C7-ABCB-405B-BE66-C93E541BE484}">
      <dgm:prSet/>
      <dgm:spPr/>
      <dgm:t>
        <a:bodyPr/>
        <a:lstStyle/>
        <a:p>
          <a:endParaRPr lang="en-SG"/>
        </a:p>
      </dgm:t>
    </dgm:pt>
    <dgm:pt modelId="{95017EAB-7B97-4135-8E4D-62FD730F06D9}" type="sibTrans" cxnId="{6AA526C7-ABCB-405B-BE66-C93E541BE484}">
      <dgm:prSet/>
      <dgm:spPr/>
      <dgm:t>
        <a:bodyPr/>
        <a:lstStyle/>
        <a:p>
          <a:endParaRPr lang="en-SG"/>
        </a:p>
      </dgm:t>
    </dgm:pt>
    <dgm:pt modelId="{653B725E-5BFA-4D8D-A22E-029D806D289E}">
      <dgm:prSet phldrT="[Text]"/>
      <dgm:spPr/>
      <dgm:t>
        <a:bodyPr/>
        <a:lstStyle/>
        <a:p>
          <a:r>
            <a:rPr lang="en-SG" dirty="0"/>
            <a:t>6. Test Model</a:t>
          </a:r>
        </a:p>
      </dgm:t>
    </dgm:pt>
    <dgm:pt modelId="{EFE19A32-0430-4F5F-A15E-954391DFDBAF}" type="parTrans" cxnId="{EDCFB5E5-485F-4698-A26E-0342ADEACABF}">
      <dgm:prSet/>
      <dgm:spPr/>
      <dgm:t>
        <a:bodyPr/>
        <a:lstStyle/>
        <a:p>
          <a:endParaRPr lang="en-SG"/>
        </a:p>
      </dgm:t>
    </dgm:pt>
    <dgm:pt modelId="{EBC5759C-0EE0-41EE-9227-16174A7C5539}" type="sibTrans" cxnId="{EDCFB5E5-485F-4698-A26E-0342ADEACABF}">
      <dgm:prSet/>
      <dgm:spPr/>
      <dgm:t>
        <a:bodyPr/>
        <a:lstStyle/>
        <a:p>
          <a:endParaRPr lang="en-SG"/>
        </a:p>
      </dgm:t>
    </dgm:pt>
    <dgm:pt modelId="{8C51C056-C9EF-4746-961C-71BE4BE545DD}">
      <dgm:prSet phldrT="[Text]" custT="1"/>
      <dgm:spPr/>
      <dgm:t>
        <a:bodyPr/>
        <a:lstStyle/>
        <a:p>
          <a:r>
            <a:rPr lang="en-SG" sz="1400" b="1" dirty="0"/>
            <a:t> </a:t>
          </a:r>
          <a:r>
            <a:rPr lang="en-SG" sz="1500" b="1" dirty="0"/>
            <a:t>Python</a:t>
          </a:r>
        </a:p>
      </dgm:t>
    </dgm:pt>
    <dgm:pt modelId="{29630411-5110-403B-AAB2-9601BEFCA828}" type="parTrans" cxnId="{B8060DB2-1A77-41F7-8185-C7F991C08B18}">
      <dgm:prSet/>
      <dgm:spPr/>
      <dgm:t>
        <a:bodyPr/>
        <a:lstStyle/>
        <a:p>
          <a:endParaRPr lang="en-SG"/>
        </a:p>
      </dgm:t>
    </dgm:pt>
    <dgm:pt modelId="{BA480D2B-4567-45FD-98FE-2A65F9FE75D5}" type="sibTrans" cxnId="{B8060DB2-1A77-41F7-8185-C7F991C08B18}">
      <dgm:prSet/>
      <dgm:spPr/>
      <dgm:t>
        <a:bodyPr/>
        <a:lstStyle/>
        <a:p>
          <a:endParaRPr lang="en-SG"/>
        </a:p>
      </dgm:t>
    </dgm:pt>
    <dgm:pt modelId="{1BDE1D76-293D-4001-AFF2-478949474BF9}">
      <dgm:prSet phldrT="[Text]" custT="1"/>
      <dgm:spPr/>
      <dgm:t>
        <a:bodyPr/>
        <a:lstStyle/>
        <a:p>
          <a:r>
            <a:rPr lang="en-SG" sz="1500" dirty="0"/>
            <a:t>Baseline</a:t>
          </a:r>
        </a:p>
      </dgm:t>
    </dgm:pt>
    <dgm:pt modelId="{CC7F1903-E188-4371-88FA-0B02F5860B3E}" type="parTrans" cxnId="{EAB83C18-CCD4-4D8F-B057-200E5132ADC2}">
      <dgm:prSet/>
      <dgm:spPr/>
      <dgm:t>
        <a:bodyPr/>
        <a:lstStyle/>
        <a:p>
          <a:endParaRPr lang="en-SG"/>
        </a:p>
      </dgm:t>
    </dgm:pt>
    <dgm:pt modelId="{FDDC8523-480E-4508-97E5-5DB2C892B755}" type="sibTrans" cxnId="{EAB83C18-CCD4-4D8F-B057-200E5132ADC2}">
      <dgm:prSet/>
      <dgm:spPr/>
      <dgm:t>
        <a:bodyPr/>
        <a:lstStyle/>
        <a:p>
          <a:endParaRPr lang="en-SG"/>
        </a:p>
      </dgm:t>
    </dgm:pt>
    <dgm:pt modelId="{404A4146-168F-4774-8663-6DD24710FED7}">
      <dgm:prSet phldrT="[Text]" custT="1"/>
      <dgm:spPr/>
      <dgm:t>
        <a:bodyPr/>
        <a:lstStyle/>
        <a:p>
          <a:r>
            <a:rPr lang="en-SG" sz="1500" dirty="0"/>
            <a:t>Baseline remove ap-lo</a:t>
          </a:r>
        </a:p>
      </dgm:t>
    </dgm:pt>
    <dgm:pt modelId="{EE7C5341-ACB6-497F-A3E7-B9E8378AD9E4}" type="parTrans" cxnId="{376CC434-B3F8-42CF-8436-E376C8BF0C2C}">
      <dgm:prSet/>
      <dgm:spPr/>
      <dgm:t>
        <a:bodyPr/>
        <a:lstStyle/>
        <a:p>
          <a:endParaRPr lang="en-SG"/>
        </a:p>
      </dgm:t>
    </dgm:pt>
    <dgm:pt modelId="{252C5DD5-A9BE-4D25-B4F4-1166D923741F}" type="sibTrans" cxnId="{376CC434-B3F8-42CF-8436-E376C8BF0C2C}">
      <dgm:prSet/>
      <dgm:spPr/>
      <dgm:t>
        <a:bodyPr/>
        <a:lstStyle/>
        <a:p>
          <a:endParaRPr lang="en-SG"/>
        </a:p>
      </dgm:t>
    </dgm:pt>
    <dgm:pt modelId="{5A2774D6-9103-4BE4-9967-1534D2559185}">
      <dgm:prSet phldrT="[Text]" custT="1"/>
      <dgm:spPr/>
      <dgm:t>
        <a:bodyPr/>
        <a:lstStyle/>
        <a:p>
          <a:r>
            <a:rPr lang="en-SG" sz="1500" dirty="0"/>
            <a:t>Confusion Matrix</a:t>
          </a:r>
        </a:p>
      </dgm:t>
    </dgm:pt>
    <dgm:pt modelId="{85CAEED3-449E-4704-9506-76D34E8FCACE}" type="parTrans" cxnId="{C80E351E-0FAE-45BF-845E-A1BBEAD160F7}">
      <dgm:prSet/>
      <dgm:spPr/>
      <dgm:t>
        <a:bodyPr/>
        <a:lstStyle/>
        <a:p>
          <a:endParaRPr lang="en-SG"/>
        </a:p>
      </dgm:t>
    </dgm:pt>
    <dgm:pt modelId="{FBB74320-1CD8-4D01-8B25-B27E08EF7FC7}" type="sibTrans" cxnId="{C80E351E-0FAE-45BF-845E-A1BBEAD160F7}">
      <dgm:prSet/>
      <dgm:spPr/>
      <dgm:t>
        <a:bodyPr/>
        <a:lstStyle/>
        <a:p>
          <a:endParaRPr lang="en-SG"/>
        </a:p>
      </dgm:t>
    </dgm:pt>
    <dgm:pt modelId="{ED354EE1-0DF1-4095-9BC0-7EF51A8AA5D1}">
      <dgm:prSet phldrT="[Text]" custT="1"/>
      <dgm:spPr/>
      <dgm:t>
        <a:bodyPr/>
        <a:lstStyle/>
        <a:p>
          <a:r>
            <a:rPr lang="en-SG" sz="1500" dirty="0"/>
            <a:t>Baseline add BMI</a:t>
          </a:r>
        </a:p>
      </dgm:t>
    </dgm:pt>
    <dgm:pt modelId="{96930D66-0B42-47BF-AEAD-A80F4CEE762E}" type="parTrans" cxnId="{709EECF0-BC02-41F4-A277-2A63CC78BCDB}">
      <dgm:prSet/>
      <dgm:spPr/>
      <dgm:t>
        <a:bodyPr/>
        <a:lstStyle/>
        <a:p>
          <a:endParaRPr lang="en-SG"/>
        </a:p>
      </dgm:t>
    </dgm:pt>
    <dgm:pt modelId="{E9269495-EE12-45A1-AFA9-24FD719FFD95}" type="sibTrans" cxnId="{709EECF0-BC02-41F4-A277-2A63CC78BCDB}">
      <dgm:prSet/>
      <dgm:spPr/>
      <dgm:t>
        <a:bodyPr/>
        <a:lstStyle/>
        <a:p>
          <a:endParaRPr lang="en-SG"/>
        </a:p>
      </dgm:t>
    </dgm:pt>
    <dgm:pt modelId="{652D253C-02BC-4462-BFBA-E936E0D03590}">
      <dgm:prSet phldrT="[Text]" custT="1"/>
      <dgm:spPr/>
      <dgm:t>
        <a:bodyPr/>
        <a:lstStyle/>
        <a:p>
          <a:r>
            <a:rPr lang="en-US" sz="1500" dirty="0"/>
            <a:t>Classification Report</a:t>
          </a:r>
          <a:endParaRPr lang="en-SG" sz="1500" dirty="0"/>
        </a:p>
      </dgm:t>
    </dgm:pt>
    <dgm:pt modelId="{B5D6C1EC-400B-4A6B-9C0C-ECA1CCA2FD33}" type="parTrans" cxnId="{958755B5-5810-4C94-B1AF-88D2FA098368}">
      <dgm:prSet/>
      <dgm:spPr/>
      <dgm:t>
        <a:bodyPr/>
        <a:lstStyle/>
        <a:p>
          <a:endParaRPr lang="en-SG"/>
        </a:p>
      </dgm:t>
    </dgm:pt>
    <dgm:pt modelId="{96FDE1E5-49CB-4EF6-ABC5-07F1EB5CB8A2}" type="sibTrans" cxnId="{958755B5-5810-4C94-B1AF-88D2FA098368}">
      <dgm:prSet/>
      <dgm:spPr/>
      <dgm:t>
        <a:bodyPr/>
        <a:lstStyle/>
        <a:p>
          <a:endParaRPr lang="en-SG"/>
        </a:p>
      </dgm:t>
    </dgm:pt>
    <dgm:pt modelId="{DE4FB3BB-F57D-427A-B029-9FD293EA1B6F}">
      <dgm:prSet phldrT="[Text]"/>
      <dgm:spPr/>
      <dgm:t>
        <a:bodyPr/>
        <a:lstStyle/>
        <a:p>
          <a:r>
            <a:rPr lang="en-SG" dirty="0"/>
            <a:t>4.Choosing Predictive Models</a:t>
          </a:r>
        </a:p>
      </dgm:t>
    </dgm:pt>
    <dgm:pt modelId="{E9403E73-34DC-45B0-B605-38398B5F50E9}" type="parTrans" cxnId="{6A91F1E0-433A-4184-A451-1F23B145F827}">
      <dgm:prSet/>
      <dgm:spPr/>
      <dgm:t>
        <a:bodyPr/>
        <a:lstStyle/>
        <a:p>
          <a:endParaRPr lang="en-SG"/>
        </a:p>
      </dgm:t>
    </dgm:pt>
    <dgm:pt modelId="{75C81693-7385-40A3-8B63-5D1B78BB164D}" type="sibTrans" cxnId="{6A91F1E0-433A-4184-A451-1F23B145F827}">
      <dgm:prSet/>
      <dgm:spPr/>
      <dgm:t>
        <a:bodyPr/>
        <a:lstStyle/>
        <a:p>
          <a:endParaRPr lang="en-SG"/>
        </a:p>
      </dgm:t>
    </dgm:pt>
    <dgm:pt modelId="{6947D0F1-8468-47F6-B698-5AA25298BEB8}">
      <dgm:prSet phldrT="[Text]" custT="1"/>
      <dgm:spPr/>
      <dgm:t>
        <a:bodyPr/>
        <a:lstStyle/>
        <a:p>
          <a:pPr marL="171450" lvl="1" indent="-171450" defTabSz="755650">
            <a:spcBef>
              <a:spcPct val="0"/>
            </a:spcBef>
            <a:spcAft>
              <a:spcPct val="15000"/>
            </a:spcAft>
            <a:buChar char="•"/>
          </a:pPr>
          <a:r>
            <a:rPr lang="en-SG" sz="1400" b="1" kern="1200" dirty="0">
              <a:latin typeface="Calibri" panose="020F0502020204030204"/>
              <a:ea typeface="+mn-ea"/>
              <a:cs typeface="+mn-cs"/>
            </a:rPr>
            <a:t>Python : </a:t>
          </a:r>
          <a:r>
            <a:rPr lang="en-SG" sz="1400" b="0" kern="1200" dirty="0">
              <a:latin typeface="Calibri" panose="020F0502020204030204"/>
              <a:ea typeface="+mn-ea"/>
              <a:cs typeface="+mn-cs"/>
            </a:rPr>
            <a:t> Statistic </a:t>
          </a:r>
          <a:r>
            <a:rPr lang="en-SG" sz="1500" b="0" kern="1200" dirty="0">
              <a:latin typeface="Calibri" panose="020F0502020204030204"/>
              <a:ea typeface="+mn-ea"/>
              <a:cs typeface="+mn-cs"/>
            </a:rPr>
            <a:t>Analysis</a:t>
          </a:r>
          <a:r>
            <a:rPr lang="en-SG" sz="1400" b="0" kern="1200" dirty="0">
              <a:latin typeface="Calibri" panose="020F0502020204030204"/>
              <a:ea typeface="+mn-ea"/>
              <a:cs typeface="+mn-cs"/>
            </a:rPr>
            <a:t> and heatmap correlation; </a:t>
          </a:r>
          <a:r>
            <a:rPr lang="en-US" sz="14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Visual analysis</a:t>
          </a:r>
          <a:endParaRPr lang="en-SG" sz="1400" b="0" kern="1200" dirty="0">
            <a:latin typeface="Calibri" panose="020F0502020204030204"/>
            <a:ea typeface="+mn-ea"/>
            <a:cs typeface="+mn-cs"/>
          </a:endParaRPr>
        </a:p>
      </dgm:t>
    </dgm:pt>
    <dgm:pt modelId="{384527EA-9BB5-4B2E-97F6-E033A1794EE7}" type="parTrans" cxnId="{2BA1C6E5-0C70-4DF9-BCE2-6840B9EE7DB1}">
      <dgm:prSet/>
      <dgm:spPr/>
      <dgm:t>
        <a:bodyPr/>
        <a:lstStyle/>
        <a:p>
          <a:endParaRPr lang="en-SG"/>
        </a:p>
      </dgm:t>
    </dgm:pt>
    <dgm:pt modelId="{82E52B78-42AE-4E3B-AEA9-50C0010672BB}" type="sibTrans" cxnId="{2BA1C6E5-0C70-4DF9-BCE2-6840B9EE7DB1}">
      <dgm:prSet/>
      <dgm:spPr/>
      <dgm:t>
        <a:bodyPr/>
        <a:lstStyle/>
        <a:p>
          <a:endParaRPr lang="en-SG"/>
        </a:p>
      </dgm:t>
    </dgm:pt>
    <dgm:pt modelId="{D514506A-57A3-431C-81E5-6F42EC1F8EEF}">
      <dgm:prSet phldrT="[Text]" custT="1"/>
      <dgm:spPr/>
      <dgm:t>
        <a:bodyPr/>
        <a:lstStyle/>
        <a:p>
          <a:r>
            <a:rPr lang="en-SG" sz="1500" dirty="0"/>
            <a:t>Baseline remove height</a:t>
          </a:r>
        </a:p>
      </dgm:t>
    </dgm:pt>
    <dgm:pt modelId="{097489BC-8514-436C-A005-672D8CE392B0}" type="parTrans" cxnId="{5B125269-8083-4F2A-9F82-4350C46DF0F0}">
      <dgm:prSet/>
      <dgm:spPr/>
      <dgm:t>
        <a:bodyPr/>
        <a:lstStyle/>
        <a:p>
          <a:endParaRPr lang="en-SG"/>
        </a:p>
      </dgm:t>
    </dgm:pt>
    <dgm:pt modelId="{B5A441C5-FC65-46D2-882A-CCC8AECC6A3B}" type="sibTrans" cxnId="{5B125269-8083-4F2A-9F82-4350C46DF0F0}">
      <dgm:prSet/>
      <dgm:spPr/>
      <dgm:t>
        <a:bodyPr/>
        <a:lstStyle/>
        <a:p>
          <a:endParaRPr lang="en-SG"/>
        </a:p>
      </dgm:t>
    </dgm:pt>
    <dgm:pt modelId="{19413F5B-2754-4DE1-81DA-64B06F8C2632}">
      <dgm:prSet phldrT="[Text]" custT="1"/>
      <dgm:spPr/>
      <dgm:t>
        <a:bodyPr/>
        <a:lstStyle/>
        <a:p>
          <a:r>
            <a:rPr lang="en-SG" sz="1500" dirty="0"/>
            <a:t>Baseline add BMI remove height</a:t>
          </a:r>
        </a:p>
      </dgm:t>
    </dgm:pt>
    <dgm:pt modelId="{627A9147-E0DF-4CCD-B4CC-C52B2A600ED2}" type="parTrans" cxnId="{DC7E94B6-69F3-40AA-9CB9-DBAC3F93FC02}">
      <dgm:prSet/>
      <dgm:spPr/>
      <dgm:t>
        <a:bodyPr/>
        <a:lstStyle/>
        <a:p>
          <a:endParaRPr lang="en-SG"/>
        </a:p>
      </dgm:t>
    </dgm:pt>
    <dgm:pt modelId="{0F729D6A-31B8-41ED-B74C-3BC363884628}" type="sibTrans" cxnId="{DC7E94B6-69F3-40AA-9CB9-DBAC3F93FC02}">
      <dgm:prSet/>
      <dgm:spPr/>
      <dgm:t>
        <a:bodyPr/>
        <a:lstStyle/>
        <a:p>
          <a:endParaRPr lang="en-SG"/>
        </a:p>
      </dgm:t>
    </dgm:pt>
    <dgm:pt modelId="{FFDC8873-8C61-4C9D-920F-E74AD5DB0079}">
      <dgm:prSet phldrT="[Text]" custT="1"/>
      <dgm:spPr/>
      <dgm:t>
        <a:bodyPr/>
        <a:lstStyle/>
        <a:p>
          <a:r>
            <a:rPr lang="en-SG" sz="1500" dirty="0"/>
            <a:t>Baseline add BMI, remove </a:t>
          </a:r>
          <a:r>
            <a:rPr lang="en-SG" sz="1500" dirty="0" err="1"/>
            <a:t>ap_lo</a:t>
          </a:r>
          <a:r>
            <a:rPr lang="en-SG" sz="1500" dirty="0"/>
            <a:t>, remove </a:t>
          </a:r>
          <a:r>
            <a:rPr lang="en-SG" sz="1500" dirty="0" err="1"/>
            <a:t>ap_hi</a:t>
          </a:r>
          <a:endParaRPr lang="en-SG" sz="1500" dirty="0"/>
        </a:p>
      </dgm:t>
    </dgm:pt>
    <dgm:pt modelId="{23447ACD-F71B-4798-94EC-FB4937DC1DFE}" type="parTrans" cxnId="{53453BB5-13FE-4886-A599-6BB7066C1A8A}">
      <dgm:prSet/>
      <dgm:spPr/>
      <dgm:t>
        <a:bodyPr/>
        <a:lstStyle/>
        <a:p>
          <a:endParaRPr lang="en-SG"/>
        </a:p>
      </dgm:t>
    </dgm:pt>
    <dgm:pt modelId="{1B71376C-6CCD-4BB7-9D76-44A03B6C9D9A}" type="sibTrans" cxnId="{53453BB5-13FE-4886-A599-6BB7066C1A8A}">
      <dgm:prSet/>
      <dgm:spPr/>
      <dgm:t>
        <a:bodyPr/>
        <a:lstStyle/>
        <a:p>
          <a:endParaRPr lang="en-SG"/>
        </a:p>
      </dgm:t>
    </dgm:pt>
    <dgm:pt modelId="{3A7FEB10-18BC-4912-9AE6-AC71937BC02C}">
      <dgm:prSet phldrT="[Text]" custT="1"/>
      <dgm:spPr/>
      <dgm:t>
        <a:bodyPr/>
        <a:lstStyle/>
        <a:p>
          <a:r>
            <a:rPr lang="en-SG" sz="1500" dirty="0"/>
            <a:t>Baseline add BMI, Blood Pressure Level</a:t>
          </a:r>
        </a:p>
      </dgm:t>
    </dgm:pt>
    <dgm:pt modelId="{649EC310-05C5-4B3D-A37E-150A3E2F8755}" type="parTrans" cxnId="{7840486A-9F20-4001-B4EA-8919CCF2EFC7}">
      <dgm:prSet/>
      <dgm:spPr/>
      <dgm:t>
        <a:bodyPr/>
        <a:lstStyle/>
        <a:p>
          <a:endParaRPr lang="en-SG"/>
        </a:p>
      </dgm:t>
    </dgm:pt>
    <dgm:pt modelId="{E92C5BF8-FD46-496B-AC37-5552043822C3}" type="sibTrans" cxnId="{7840486A-9F20-4001-B4EA-8919CCF2EFC7}">
      <dgm:prSet/>
      <dgm:spPr/>
      <dgm:t>
        <a:bodyPr/>
        <a:lstStyle/>
        <a:p>
          <a:endParaRPr lang="en-SG"/>
        </a:p>
      </dgm:t>
    </dgm:pt>
    <dgm:pt modelId="{88516FA4-C628-4B04-835A-F1E72D2C8B8D}" type="pres">
      <dgm:prSet presAssocID="{B7CBA3D5-4F73-45A2-A238-18EE0E42A0B2}" presName="Name0" presStyleCnt="0">
        <dgm:presLayoutVars>
          <dgm:dir/>
          <dgm:animLvl val="lvl"/>
          <dgm:resizeHandles val="exact"/>
        </dgm:presLayoutVars>
      </dgm:prSet>
      <dgm:spPr/>
    </dgm:pt>
    <dgm:pt modelId="{4B9F8C3B-D90E-466B-9715-9400601133C0}" type="pres">
      <dgm:prSet presAssocID="{862E41A6-77BA-4889-AA28-C620034917DD}" presName="composite" presStyleCnt="0"/>
      <dgm:spPr/>
    </dgm:pt>
    <dgm:pt modelId="{0381E50E-CB7A-48F0-A50D-7EEB182806CA}" type="pres">
      <dgm:prSet presAssocID="{862E41A6-77BA-4889-AA28-C620034917DD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5C34288-A7F5-4D12-8139-25A9F31BA754}" type="pres">
      <dgm:prSet presAssocID="{862E41A6-77BA-4889-AA28-C620034917DD}" presName="desTx" presStyleLbl="revTx" presStyleIdx="0" presStyleCnt="5">
        <dgm:presLayoutVars>
          <dgm:bulletEnabled val="1"/>
        </dgm:presLayoutVars>
      </dgm:prSet>
      <dgm:spPr/>
    </dgm:pt>
    <dgm:pt modelId="{86020438-2966-465C-9930-FDFF055B0B10}" type="pres">
      <dgm:prSet presAssocID="{A588E1DC-4097-4B6D-BC04-1EFDD0AB15C2}" presName="space" presStyleCnt="0"/>
      <dgm:spPr/>
    </dgm:pt>
    <dgm:pt modelId="{6E014A5D-626B-415B-91CF-16A418C55CA7}" type="pres">
      <dgm:prSet presAssocID="{021C325F-F872-4AFF-B367-7FB4FAD72FD5}" presName="composite" presStyleCnt="0"/>
      <dgm:spPr/>
    </dgm:pt>
    <dgm:pt modelId="{FF6F2DD6-ACC0-4C38-A82B-DCD2624417D2}" type="pres">
      <dgm:prSet presAssocID="{021C325F-F872-4AFF-B367-7FB4FAD72FD5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BF93331-F264-46FC-9F73-57CBC00C24C6}" type="pres">
      <dgm:prSet presAssocID="{021C325F-F872-4AFF-B367-7FB4FAD72FD5}" presName="desTx" presStyleLbl="revTx" presStyleIdx="1" presStyleCnt="5">
        <dgm:presLayoutVars>
          <dgm:bulletEnabled val="1"/>
        </dgm:presLayoutVars>
      </dgm:prSet>
      <dgm:spPr/>
    </dgm:pt>
    <dgm:pt modelId="{4D768A97-61FE-44BF-8BD5-5F19DF6D5EDD}" type="pres">
      <dgm:prSet presAssocID="{71E91428-B00D-4437-8B66-27D7E7B4A9D5}" presName="space" presStyleCnt="0"/>
      <dgm:spPr/>
    </dgm:pt>
    <dgm:pt modelId="{DB8BE4E7-A69E-4D0C-928D-AB9369BEA628}" type="pres">
      <dgm:prSet presAssocID="{C5B28F35-71A2-43D6-ABC1-0F315058E07F}" presName="composite" presStyleCnt="0"/>
      <dgm:spPr/>
    </dgm:pt>
    <dgm:pt modelId="{659ECA2E-12CF-4FF6-8F7C-400B5975B40C}" type="pres">
      <dgm:prSet presAssocID="{C5B28F35-71A2-43D6-ABC1-0F315058E07F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A7EC664-F498-407D-9189-76385D5B0191}" type="pres">
      <dgm:prSet presAssocID="{C5B28F35-71A2-43D6-ABC1-0F315058E07F}" presName="desTx" presStyleLbl="revTx" presStyleIdx="1" presStyleCnt="5">
        <dgm:presLayoutVars>
          <dgm:bulletEnabled val="1"/>
        </dgm:presLayoutVars>
      </dgm:prSet>
      <dgm:spPr/>
    </dgm:pt>
    <dgm:pt modelId="{5394B98E-FBD6-4800-BB55-CA166D1E1077}" type="pres">
      <dgm:prSet presAssocID="{54DDF5DC-2EE4-43E8-8047-A57C7A126BED}" presName="space" presStyleCnt="0"/>
      <dgm:spPr/>
    </dgm:pt>
    <dgm:pt modelId="{44C4B125-F91A-48CC-BCE2-D3D6ACBEB4EC}" type="pres">
      <dgm:prSet presAssocID="{DE4FB3BB-F57D-427A-B029-9FD293EA1B6F}" presName="composite" presStyleCnt="0"/>
      <dgm:spPr/>
    </dgm:pt>
    <dgm:pt modelId="{6ACC46A4-654E-473E-8CB0-66FB4B1FB88C}" type="pres">
      <dgm:prSet presAssocID="{DE4FB3BB-F57D-427A-B029-9FD293EA1B6F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673EDA1-D759-4E06-A8AC-9E8D7C402636}" type="pres">
      <dgm:prSet presAssocID="{DE4FB3BB-F57D-427A-B029-9FD293EA1B6F}" presName="desTx" presStyleLbl="revTx" presStyleIdx="2" presStyleCnt="5">
        <dgm:presLayoutVars>
          <dgm:bulletEnabled val="1"/>
        </dgm:presLayoutVars>
      </dgm:prSet>
      <dgm:spPr/>
    </dgm:pt>
    <dgm:pt modelId="{E57444D6-F0B9-4CBF-847B-3457F06DD883}" type="pres">
      <dgm:prSet presAssocID="{75C81693-7385-40A3-8B63-5D1B78BB164D}" presName="space" presStyleCnt="0"/>
      <dgm:spPr/>
    </dgm:pt>
    <dgm:pt modelId="{4F2CD1DE-2A39-43AC-9F25-48BC0D99A1FF}" type="pres">
      <dgm:prSet presAssocID="{A3C5C453-B9CC-4076-AC2F-3C2E1D5B042B}" presName="composite" presStyleCnt="0"/>
      <dgm:spPr/>
    </dgm:pt>
    <dgm:pt modelId="{D12353BB-3700-4BF1-8867-C57CDB44111A}" type="pres">
      <dgm:prSet presAssocID="{A3C5C453-B9CC-4076-AC2F-3C2E1D5B042B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A65FC8A-829C-4B67-ABC9-6A1CB94BA567}" type="pres">
      <dgm:prSet presAssocID="{A3C5C453-B9CC-4076-AC2F-3C2E1D5B042B}" presName="desTx" presStyleLbl="revTx" presStyleIdx="3" presStyleCnt="5">
        <dgm:presLayoutVars>
          <dgm:bulletEnabled val="1"/>
        </dgm:presLayoutVars>
      </dgm:prSet>
      <dgm:spPr/>
    </dgm:pt>
    <dgm:pt modelId="{F848AB51-5C42-4CDE-BACD-B4167BCBB5BD}" type="pres">
      <dgm:prSet presAssocID="{69036623-0E47-4620-87DA-AE1F4CFFBAAC}" presName="space" presStyleCnt="0"/>
      <dgm:spPr/>
    </dgm:pt>
    <dgm:pt modelId="{777D70E7-C837-432F-8FE3-71A7B204AD2C}" type="pres">
      <dgm:prSet presAssocID="{653B725E-5BFA-4D8D-A22E-029D806D289E}" presName="composite" presStyleCnt="0"/>
      <dgm:spPr/>
    </dgm:pt>
    <dgm:pt modelId="{EDBC3EC3-51EC-45DE-82BC-A12DE78C3362}" type="pres">
      <dgm:prSet presAssocID="{653B725E-5BFA-4D8D-A22E-029D806D289E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4EAB460A-8050-4912-BC84-0BBAAD546C0E}" type="pres">
      <dgm:prSet presAssocID="{653B725E-5BFA-4D8D-A22E-029D806D289E}" presName="desTx" presStyleLbl="revTx" presStyleIdx="4" presStyleCnt="5" custScaleX="135366" custLinFactNeighborX="11397" custLinFactNeighborY="388">
        <dgm:presLayoutVars>
          <dgm:bulletEnabled val="1"/>
        </dgm:presLayoutVars>
      </dgm:prSet>
      <dgm:spPr/>
    </dgm:pt>
  </dgm:ptLst>
  <dgm:cxnLst>
    <dgm:cxn modelId="{258DBC00-DADE-409A-9C6D-5910B942D189}" type="presOf" srcId="{404A4146-168F-4774-8663-6DD24710FED7}" destId="{4EAB460A-8050-4912-BC84-0BBAAD546C0E}" srcOrd="0" destOrd="2" presId="urn:microsoft.com/office/officeart/2005/8/layout/chevron1"/>
    <dgm:cxn modelId="{0A9BFA02-2130-48EF-BD09-997DDB5D6FFC}" type="presOf" srcId="{3B33BAAE-D9BF-40F4-9588-F315EBE7D7F3}" destId="{B5C34288-A7F5-4D12-8139-25A9F31BA754}" srcOrd="0" destOrd="1" presId="urn:microsoft.com/office/officeart/2005/8/layout/chevron1"/>
    <dgm:cxn modelId="{CACBFC05-46D2-44C6-A0AE-47755455BFD0}" type="presOf" srcId="{3A7FEB10-18BC-4912-9AE6-AC71937BC02C}" destId="{4EAB460A-8050-4912-BC84-0BBAAD546C0E}" srcOrd="0" destOrd="7" presId="urn:microsoft.com/office/officeart/2005/8/layout/chevron1"/>
    <dgm:cxn modelId="{0BF54D06-5032-481F-9164-F15F4B57182F}" type="presOf" srcId="{652D253C-02BC-4462-BFBA-E936E0D03590}" destId="{DA65FC8A-829C-4B67-ABC9-6A1CB94BA567}" srcOrd="0" destOrd="3" presId="urn:microsoft.com/office/officeart/2005/8/layout/chevron1"/>
    <dgm:cxn modelId="{EAB83C18-CCD4-4D8F-B057-200E5132ADC2}" srcId="{8C51C056-C9EF-4746-961C-71BE4BE545DD}" destId="{1BDE1D76-293D-4001-AFF2-478949474BF9}" srcOrd="0" destOrd="0" parTransId="{CC7F1903-E188-4371-88FA-0B02F5860B3E}" sibTransId="{FDDC8523-480E-4508-97E5-5DB2C892B755}"/>
    <dgm:cxn modelId="{DB365118-7171-4CE3-A9D7-54DF5C74B551}" type="presOf" srcId="{862E41A6-77BA-4889-AA28-C620034917DD}" destId="{0381E50E-CB7A-48F0-A50D-7EEB182806CA}" srcOrd="0" destOrd="0" presId="urn:microsoft.com/office/officeart/2005/8/layout/chevron1"/>
    <dgm:cxn modelId="{3B89941C-705F-4E0B-BC79-99A010CE76BA}" type="presOf" srcId="{B39FA5A8-8B26-40FC-929E-932E1676B6F4}" destId="{5673EDA1-D759-4E06-A8AC-9E8D7C402636}" srcOrd="0" destOrd="2" presId="urn:microsoft.com/office/officeart/2005/8/layout/chevron1"/>
    <dgm:cxn modelId="{C80E351E-0FAE-45BF-845E-A1BBEAD160F7}" srcId="{4582E638-CDF7-41B3-A4E6-D4A60720E943}" destId="{5A2774D6-9103-4BE4-9967-1534D2559185}" srcOrd="1" destOrd="0" parTransId="{85CAEED3-449E-4704-9506-76D34E8FCACE}" sibTransId="{FBB74320-1CD8-4D01-8B25-B27E08EF7FC7}"/>
    <dgm:cxn modelId="{1085F928-07A0-42A7-ACD9-F2918A5AE8F0}" type="presOf" srcId="{D514506A-57A3-431C-81E5-6F42EC1F8EEF}" destId="{4EAB460A-8050-4912-BC84-0BBAAD546C0E}" srcOrd="0" destOrd="3" presId="urn:microsoft.com/office/officeart/2005/8/layout/chevron1"/>
    <dgm:cxn modelId="{C21E3D2A-4763-44AF-B711-C9C65D1B93E9}" type="presOf" srcId="{165DF031-30EA-49CA-9121-42098141D81A}" destId="{5673EDA1-D759-4E06-A8AC-9E8D7C402636}" srcOrd="0" destOrd="3" presId="urn:microsoft.com/office/officeart/2005/8/layout/chevron1"/>
    <dgm:cxn modelId="{376CC434-B3F8-42CF-8436-E376C8BF0C2C}" srcId="{8C51C056-C9EF-4746-961C-71BE4BE545DD}" destId="{404A4146-168F-4774-8663-6DD24710FED7}" srcOrd="1" destOrd="0" parTransId="{EE7C5341-ACB6-497F-A3E7-B9E8378AD9E4}" sibTransId="{252C5DD5-A9BE-4D25-B4F4-1166D923741F}"/>
    <dgm:cxn modelId="{C804743C-059E-4780-BB2F-1C65DAF00E20}" type="presOf" srcId="{A3C5C453-B9CC-4076-AC2F-3C2E1D5B042B}" destId="{D12353BB-3700-4BF1-8867-C57CDB44111A}" srcOrd="0" destOrd="0" presId="urn:microsoft.com/office/officeart/2005/8/layout/chevron1"/>
    <dgm:cxn modelId="{4454F43E-6345-4304-8B33-77C47516E74D}" srcId="{B7CBA3D5-4F73-45A2-A238-18EE0E42A0B2}" destId="{862E41A6-77BA-4889-AA28-C620034917DD}" srcOrd="0" destOrd="0" parTransId="{8CFFD991-2413-4CE5-9741-9F783433F8CD}" sibTransId="{A588E1DC-4097-4B6D-BC04-1EFDD0AB15C2}"/>
    <dgm:cxn modelId="{DB2CBA40-A759-4A37-829B-256AAADDD62B}" srcId="{B7CBA3D5-4F73-45A2-A238-18EE0E42A0B2}" destId="{C5B28F35-71A2-43D6-ABC1-0F315058E07F}" srcOrd="2" destOrd="0" parTransId="{D6D0120C-8178-4AD2-9B82-708C32B57E02}" sibTransId="{54DDF5DC-2EE4-43E8-8047-A57C7A126BED}"/>
    <dgm:cxn modelId="{11FB525E-8064-4D7A-8363-E44653FA94A8}" type="presOf" srcId="{8C51C056-C9EF-4746-961C-71BE4BE545DD}" destId="{4EAB460A-8050-4912-BC84-0BBAAD546C0E}" srcOrd="0" destOrd="0" presId="urn:microsoft.com/office/officeart/2005/8/layout/chevron1"/>
    <dgm:cxn modelId="{E55B5462-1F00-4B27-A4AE-B551E32977E3}" srcId="{862E41A6-77BA-4889-AA28-C620034917DD}" destId="{28B1C1D8-89A3-49FB-BB72-A37F03515673}" srcOrd="0" destOrd="0" parTransId="{20A0423B-421E-497B-9933-0622299EFCA0}" sibTransId="{E11F1E50-9D9E-4677-B8BA-112F3E6A1941}"/>
    <dgm:cxn modelId="{5B125269-8083-4F2A-9F82-4350C46DF0F0}" srcId="{8C51C056-C9EF-4746-961C-71BE4BE545DD}" destId="{D514506A-57A3-431C-81E5-6F42EC1F8EEF}" srcOrd="2" destOrd="0" parTransId="{097489BC-8514-436C-A005-672D8CE392B0}" sibTransId="{B5A441C5-FC65-46D2-882A-CCC8AECC6A3B}"/>
    <dgm:cxn modelId="{1945D369-A321-4BE6-BC84-C233DC5E4BFD}" type="presOf" srcId="{1BDE1D76-293D-4001-AFF2-478949474BF9}" destId="{4EAB460A-8050-4912-BC84-0BBAAD546C0E}" srcOrd="0" destOrd="1" presId="urn:microsoft.com/office/officeart/2005/8/layout/chevron1"/>
    <dgm:cxn modelId="{7840486A-9F20-4001-B4EA-8919CCF2EFC7}" srcId="{8C51C056-C9EF-4746-961C-71BE4BE545DD}" destId="{3A7FEB10-18BC-4912-9AE6-AC71937BC02C}" srcOrd="6" destOrd="0" parTransId="{649EC310-05C5-4B3D-A37E-150A3E2F8755}" sibTransId="{E92C5BF8-FD46-496B-AC37-5552043822C3}"/>
    <dgm:cxn modelId="{BBF5BE6A-EF97-4C51-B4B8-6DC7148D1EB6}" type="presOf" srcId="{4582E638-CDF7-41B3-A4E6-D4A60720E943}" destId="{DA65FC8A-829C-4B67-ABC9-6A1CB94BA567}" srcOrd="0" destOrd="0" presId="urn:microsoft.com/office/officeart/2005/8/layout/chevron1"/>
    <dgm:cxn modelId="{E2193E6D-4774-4029-9944-19C829019DFB}" srcId="{B7CBA3D5-4F73-45A2-A238-18EE0E42A0B2}" destId="{A3C5C453-B9CC-4076-AC2F-3C2E1D5B042B}" srcOrd="4" destOrd="0" parTransId="{50C972C6-0CF4-46EA-B034-FF66CEA1ABE9}" sibTransId="{69036623-0E47-4620-87DA-AE1F4CFFBAAC}"/>
    <dgm:cxn modelId="{4F7D4E6D-478D-43B8-B016-8008CD324BBD}" type="presOf" srcId="{ED354EE1-0DF1-4095-9BC0-7EF51A8AA5D1}" destId="{4EAB460A-8050-4912-BC84-0BBAAD546C0E}" srcOrd="0" destOrd="4" presId="urn:microsoft.com/office/officeart/2005/8/layout/chevron1"/>
    <dgm:cxn modelId="{4201876F-99E2-41F4-80D9-EE414CD74F31}" type="presOf" srcId="{FFDC8873-8C61-4C9D-920F-E74AD5DB0079}" destId="{4EAB460A-8050-4912-BC84-0BBAAD546C0E}" srcOrd="0" destOrd="6" presId="urn:microsoft.com/office/officeart/2005/8/layout/chevron1"/>
    <dgm:cxn modelId="{B2E7AD51-6E62-43AB-B007-9C3187A65F22}" type="presOf" srcId="{28B1C1D8-89A3-49FB-BB72-A37F03515673}" destId="{B5C34288-A7F5-4D12-8139-25A9F31BA754}" srcOrd="0" destOrd="0" presId="urn:microsoft.com/office/officeart/2005/8/layout/chevron1"/>
    <dgm:cxn modelId="{2EE6E971-43E9-46E1-BC0E-0BDDEA4FFC03}" type="presOf" srcId="{48674AF2-821A-477C-A5AA-5AB297E2938E}" destId="{5673EDA1-D759-4E06-A8AC-9E8D7C402636}" srcOrd="0" destOrd="0" presId="urn:microsoft.com/office/officeart/2005/8/layout/chevron1"/>
    <dgm:cxn modelId="{33E1BC56-9E76-4689-8685-9F2D6C6E8BC6}" type="presOf" srcId="{6947D0F1-8468-47F6-B698-5AA25298BEB8}" destId="{2BF93331-F264-46FC-9F73-57CBC00C24C6}" srcOrd="0" destOrd="1" presId="urn:microsoft.com/office/officeart/2005/8/layout/chevron1"/>
    <dgm:cxn modelId="{2B8DEE76-A725-45BC-B2D4-100A16A4A340}" srcId="{862E41A6-77BA-4889-AA28-C620034917DD}" destId="{087DA666-AFBE-493A-8F55-4F5B72772B53}" srcOrd="3" destOrd="0" parTransId="{C418625D-3067-4211-BBA3-3D3BF5E5464E}" sibTransId="{DD5BD94D-05BD-44F0-B0EC-C8BBFE8259DA}"/>
    <dgm:cxn modelId="{ACD83A59-9613-4FFE-A22B-565479DCC08A}" type="presOf" srcId="{653B725E-5BFA-4D8D-A22E-029D806D289E}" destId="{EDBC3EC3-51EC-45DE-82BC-A12DE78C3362}" srcOrd="0" destOrd="0" presId="urn:microsoft.com/office/officeart/2005/8/layout/chevron1"/>
    <dgm:cxn modelId="{45D4207D-9005-49C1-A682-0E7347BD55BC}" srcId="{862E41A6-77BA-4889-AA28-C620034917DD}" destId="{3B33BAAE-D9BF-40F4-9588-F315EBE7D7F3}" srcOrd="1" destOrd="0" parTransId="{4EB6AB65-3D38-40E0-9089-04291B9F1042}" sibTransId="{CCD8C680-2254-42E6-B8C5-6301864CF3D3}"/>
    <dgm:cxn modelId="{AE2FE87D-4AD7-4233-B62B-A7D22966248C}" type="presOf" srcId="{221DF0A1-9881-4AD7-BE9E-EF5F15E79C76}" destId="{DA65FC8A-829C-4B67-ABC9-6A1CB94BA567}" srcOrd="0" destOrd="1" presId="urn:microsoft.com/office/officeart/2005/8/layout/chevron1"/>
    <dgm:cxn modelId="{42A19588-A55E-44FB-AB30-1A323A92FE63}" srcId="{DE4FB3BB-F57D-427A-B029-9FD293EA1B6F}" destId="{48674AF2-821A-477C-A5AA-5AB297E2938E}" srcOrd="0" destOrd="0" parTransId="{AB82DEA7-BB9D-4332-8D8C-5064D406CB39}" sibTransId="{7AE28C51-7C79-4D6C-BB69-21DCCE7A3B03}"/>
    <dgm:cxn modelId="{0D87D490-E10E-4849-B257-BD6F0AD1B485}" type="presOf" srcId="{5A2774D6-9103-4BE4-9967-1534D2559185}" destId="{DA65FC8A-829C-4B67-ABC9-6A1CB94BA567}" srcOrd="0" destOrd="2" presId="urn:microsoft.com/office/officeart/2005/8/layout/chevron1"/>
    <dgm:cxn modelId="{B0F5FA91-888B-423E-AA75-3134A66A9CDA}" type="presOf" srcId="{C5B28F35-71A2-43D6-ABC1-0F315058E07F}" destId="{659ECA2E-12CF-4FF6-8F7C-400B5975B40C}" srcOrd="0" destOrd="0" presId="urn:microsoft.com/office/officeart/2005/8/layout/chevron1"/>
    <dgm:cxn modelId="{80712FAB-B3AB-47A1-BEE6-5F06FA0FFF5B}" type="presOf" srcId="{021C325F-F872-4AFF-B367-7FB4FAD72FD5}" destId="{FF6F2DD6-ACC0-4C38-A82B-DCD2624417D2}" srcOrd="0" destOrd="0" presId="urn:microsoft.com/office/officeart/2005/8/layout/chevron1"/>
    <dgm:cxn modelId="{AA4239AD-9DB5-4CC7-8AFE-0FA6FA7BB0F2}" srcId="{021C325F-F872-4AFF-B367-7FB4FAD72FD5}" destId="{09633FB0-2465-4EB6-B3E4-11A73FC16B68}" srcOrd="0" destOrd="0" parTransId="{DF2FBE87-F5CC-4DB6-8C55-ADA3F3072191}" sibTransId="{08C137DA-0642-4F5F-94BB-57CD16755C7C}"/>
    <dgm:cxn modelId="{B8060DB2-1A77-41F7-8185-C7F991C08B18}" srcId="{653B725E-5BFA-4D8D-A22E-029D806D289E}" destId="{8C51C056-C9EF-4746-961C-71BE4BE545DD}" srcOrd="0" destOrd="0" parTransId="{29630411-5110-403B-AAB2-9601BEFCA828}" sibTransId="{BA480D2B-4567-45FD-98FE-2A65F9FE75D5}"/>
    <dgm:cxn modelId="{53453BB5-13FE-4886-A599-6BB7066C1A8A}" srcId="{8C51C056-C9EF-4746-961C-71BE4BE545DD}" destId="{FFDC8873-8C61-4C9D-920F-E74AD5DB0079}" srcOrd="5" destOrd="0" parTransId="{23447ACD-F71B-4798-94EC-FB4937DC1DFE}" sibTransId="{1B71376C-6CCD-4BB7-9D76-44A03B6C9D9A}"/>
    <dgm:cxn modelId="{958755B5-5810-4C94-B1AF-88D2FA098368}" srcId="{4582E638-CDF7-41B3-A4E6-D4A60720E943}" destId="{652D253C-02BC-4462-BFBA-E936E0D03590}" srcOrd="2" destOrd="0" parTransId="{B5D6C1EC-400B-4A6B-9C0C-ECA1CCA2FD33}" sibTransId="{96FDE1E5-49CB-4EF6-ABC5-07F1EB5CB8A2}"/>
    <dgm:cxn modelId="{05B7F8B5-4E79-4875-B294-CDA122A7E3A5}" type="presOf" srcId="{19413F5B-2754-4DE1-81DA-64B06F8C2632}" destId="{4EAB460A-8050-4912-BC84-0BBAAD546C0E}" srcOrd="0" destOrd="5" presId="urn:microsoft.com/office/officeart/2005/8/layout/chevron1"/>
    <dgm:cxn modelId="{DC7E94B6-69F3-40AA-9CB9-DBAC3F93FC02}" srcId="{8C51C056-C9EF-4746-961C-71BE4BE545DD}" destId="{19413F5B-2754-4DE1-81DA-64B06F8C2632}" srcOrd="4" destOrd="0" parTransId="{627A9147-E0DF-4CCD-B4CC-C52B2A600ED2}" sibTransId="{0F729D6A-31B8-41ED-B74C-3BC363884628}"/>
    <dgm:cxn modelId="{5F52BBB9-9C98-4CCC-B829-23FC792B7A30}" type="presOf" srcId="{087DA666-AFBE-493A-8F55-4F5B72772B53}" destId="{B5C34288-A7F5-4D12-8139-25A9F31BA754}" srcOrd="0" destOrd="3" presId="urn:microsoft.com/office/officeart/2005/8/layout/chevron1"/>
    <dgm:cxn modelId="{6AA526C7-ABCB-405B-BE66-C93E541BE484}" srcId="{4582E638-CDF7-41B3-A4E6-D4A60720E943}" destId="{221DF0A1-9881-4AD7-BE9E-EF5F15E79C76}" srcOrd="0" destOrd="0" parTransId="{836F6D50-A4D9-43EF-8944-E6C47AD16158}" sibTransId="{95017EAB-7B97-4135-8E4D-62FD730F06D9}"/>
    <dgm:cxn modelId="{17D1DCC7-DD25-486A-AFE4-90D8DA736FC6}" srcId="{862E41A6-77BA-4889-AA28-C620034917DD}" destId="{4F8C7B54-3D82-4598-BF86-DA3689CFF3FF}" srcOrd="2" destOrd="0" parTransId="{638A3930-886E-48E7-98D4-82F4AA45EFAF}" sibTransId="{5ABD69B7-A724-4E16-BF8D-8F1FF88F1723}"/>
    <dgm:cxn modelId="{2121CFCC-3133-424B-95C2-D1DF95F69DC5}" type="presOf" srcId="{3C53E94D-3250-45E2-B090-9A5BFD78DE75}" destId="{5673EDA1-D759-4E06-A8AC-9E8D7C402636}" srcOrd="0" destOrd="1" presId="urn:microsoft.com/office/officeart/2005/8/layout/chevron1"/>
    <dgm:cxn modelId="{3AF4DFCD-64C7-4E80-8C09-6DE228F67359}" type="presOf" srcId="{4F8C7B54-3D82-4598-BF86-DA3689CFF3FF}" destId="{B5C34288-A7F5-4D12-8139-25A9F31BA754}" srcOrd="0" destOrd="2" presId="urn:microsoft.com/office/officeart/2005/8/layout/chevron1"/>
    <dgm:cxn modelId="{9710AFD8-543E-41F8-AE71-EF676A246EB0}" srcId="{48674AF2-821A-477C-A5AA-5AB297E2938E}" destId="{B39FA5A8-8B26-40FC-929E-932E1676B6F4}" srcOrd="1" destOrd="0" parTransId="{147D997B-1B4F-44DE-BEB6-7C66586F9A20}" sibTransId="{5CAD663F-B9D1-4698-A790-4EEE92070CA1}"/>
    <dgm:cxn modelId="{697961DF-591D-4DA7-BEBC-DE5D197C28AD}" srcId="{A3C5C453-B9CC-4076-AC2F-3C2E1D5B042B}" destId="{4582E638-CDF7-41B3-A4E6-D4A60720E943}" srcOrd="0" destOrd="0" parTransId="{4F5F2215-2BD5-4849-8982-5584988B3B70}" sibTransId="{87486DE1-BE2A-4B86-BE18-0887C972E10A}"/>
    <dgm:cxn modelId="{6A91F1E0-433A-4184-A451-1F23B145F827}" srcId="{B7CBA3D5-4F73-45A2-A238-18EE0E42A0B2}" destId="{DE4FB3BB-F57D-427A-B029-9FD293EA1B6F}" srcOrd="3" destOrd="0" parTransId="{E9403E73-34DC-45B0-B605-38398B5F50E9}" sibTransId="{75C81693-7385-40A3-8B63-5D1B78BB164D}"/>
    <dgm:cxn modelId="{5B5B49E2-9A7F-488A-85E0-DD16E288247F}" type="presOf" srcId="{DE4FB3BB-F57D-427A-B029-9FD293EA1B6F}" destId="{6ACC46A4-654E-473E-8CB0-66FB4B1FB88C}" srcOrd="0" destOrd="0" presId="urn:microsoft.com/office/officeart/2005/8/layout/chevron1"/>
    <dgm:cxn modelId="{EDCFB5E5-485F-4698-A26E-0342ADEACABF}" srcId="{B7CBA3D5-4F73-45A2-A238-18EE0E42A0B2}" destId="{653B725E-5BFA-4D8D-A22E-029D806D289E}" srcOrd="5" destOrd="0" parTransId="{EFE19A32-0430-4F5F-A15E-954391DFDBAF}" sibTransId="{EBC5759C-0EE0-41EE-9227-16174A7C5539}"/>
    <dgm:cxn modelId="{2BA1C6E5-0C70-4DF9-BCE2-6840B9EE7DB1}" srcId="{021C325F-F872-4AFF-B367-7FB4FAD72FD5}" destId="{6947D0F1-8468-47F6-B698-5AA25298BEB8}" srcOrd="1" destOrd="0" parTransId="{384527EA-9BB5-4B2E-97F6-E033A1794EE7}" sibTransId="{82E52B78-42AE-4E3B-AEA9-50C0010672BB}"/>
    <dgm:cxn modelId="{F92469E7-F332-4EB7-A0BA-FBF0D9932DE7}" type="presOf" srcId="{B7CBA3D5-4F73-45A2-A238-18EE0E42A0B2}" destId="{88516FA4-C628-4B04-835A-F1E72D2C8B8D}" srcOrd="0" destOrd="0" presId="urn:microsoft.com/office/officeart/2005/8/layout/chevron1"/>
    <dgm:cxn modelId="{709EECF0-BC02-41F4-A277-2A63CC78BCDB}" srcId="{8C51C056-C9EF-4746-961C-71BE4BE545DD}" destId="{ED354EE1-0DF1-4095-9BC0-7EF51A8AA5D1}" srcOrd="3" destOrd="0" parTransId="{96930D66-0B42-47BF-AEAD-A80F4CEE762E}" sibTransId="{E9269495-EE12-45A1-AFA9-24FD719FFD95}"/>
    <dgm:cxn modelId="{6D4E0CF2-40B5-4973-AA0E-4DF3E1D791D3}" srcId="{48674AF2-821A-477C-A5AA-5AB297E2938E}" destId="{165DF031-30EA-49CA-9121-42098141D81A}" srcOrd="2" destOrd="0" parTransId="{C48A9AB1-3E83-4C9F-B235-6E0622C35A1E}" sibTransId="{49AE8A7E-A2DB-4BA7-A7C6-AF3331BAC0B2}"/>
    <dgm:cxn modelId="{9A9167F5-DD51-4B79-823F-D744CC7E4B07}" srcId="{B7CBA3D5-4F73-45A2-A238-18EE0E42A0B2}" destId="{021C325F-F872-4AFF-B367-7FB4FAD72FD5}" srcOrd="1" destOrd="0" parTransId="{C499AC4A-D914-45A4-9DD6-B06D42307D77}" sibTransId="{71E91428-B00D-4437-8B66-27D7E7B4A9D5}"/>
    <dgm:cxn modelId="{FCB209F6-2F2F-445F-8AFB-E57EC9446BD7}" type="presOf" srcId="{09633FB0-2465-4EB6-B3E4-11A73FC16B68}" destId="{2BF93331-F264-46FC-9F73-57CBC00C24C6}" srcOrd="0" destOrd="0" presId="urn:microsoft.com/office/officeart/2005/8/layout/chevron1"/>
    <dgm:cxn modelId="{2DF0B4F6-05B5-4573-908F-5707005DF03B}" srcId="{48674AF2-821A-477C-A5AA-5AB297E2938E}" destId="{3C53E94D-3250-45E2-B090-9A5BFD78DE75}" srcOrd="0" destOrd="0" parTransId="{77BFE69D-3353-4FEB-AB62-9F7BDA1CCB3E}" sibTransId="{B8A20E70-FB40-46F2-B6DA-61C6C0810312}"/>
    <dgm:cxn modelId="{1904ADDD-DD2A-40D6-A48A-01A3DBB9611C}" type="presParOf" srcId="{88516FA4-C628-4B04-835A-F1E72D2C8B8D}" destId="{4B9F8C3B-D90E-466B-9715-9400601133C0}" srcOrd="0" destOrd="0" presId="urn:microsoft.com/office/officeart/2005/8/layout/chevron1"/>
    <dgm:cxn modelId="{0C6D7E9D-62EF-48B5-8314-E9D77FC68F88}" type="presParOf" srcId="{4B9F8C3B-D90E-466B-9715-9400601133C0}" destId="{0381E50E-CB7A-48F0-A50D-7EEB182806CA}" srcOrd="0" destOrd="0" presId="urn:microsoft.com/office/officeart/2005/8/layout/chevron1"/>
    <dgm:cxn modelId="{033E9BAD-3094-4965-ADD3-81A6B417B8F5}" type="presParOf" srcId="{4B9F8C3B-D90E-466B-9715-9400601133C0}" destId="{B5C34288-A7F5-4D12-8139-25A9F31BA754}" srcOrd="1" destOrd="0" presId="urn:microsoft.com/office/officeart/2005/8/layout/chevron1"/>
    <dgm:cxn modelId="{D6DB800C-BDEE-43F8-B41B-BCDFEB726A80}" type="presParOf" srcId="{88516FA4-C628-4B04-835A-F1E72D2C8B8D}" destId="{86020438-2966-465C-9930-FDFF055B0B10}" srcOrd="1" destOrd="0" presId="urn:microsoft.com/office/officeart/2005/8/layout/chevron1"/>
    <dgm:cxn modelId="{57117BB3-7F98-4DAC-BF1D-28996750F8D0}" type="presParOf" srcId="{88516FA4-C628-4B04-835A-F1E72D2C8B8D}" destId="{6E014A5D-626B-415B-91CF-16A418C55CA7}" srcOrd="2" destOrd="0" presId="urn:microsoft.com/office/officeart/2005/8/layout/chevron1"/>
    <dgm:cxn modelId="{A4D72AD3-3D9C-4644-93E6-D1A4DD3A0085}" type="presParOf" srcId="{6E014A5D-626B-415B-91CF-16A418C55CA7}" destId="{FF6F2DD6-ACC0-4C38-A82B-DCD2624417D2}" srcOrd="0" destOrd="0" presId="urn:microsoft.com/office/officeart/2005/8/layout/chevron1"/>
    <dgm:cxn modelId="{BE047DC2-60D9-424F-97CC-57CEDD702130}" type="presParOf" srcId="{6E014A5D-626B-415B-91CF-16A418C55CA7}" destId="{2BF93331-F264-46FC-9F73-57CBC00C24C6}" srcOrd="1" destOrd="0" presId="urn:microsoft.com/office/officeart/2005/8/layout/chevron1"/>
    <dgm:cxn modelId="{052F01F6-19F0-4BDD-8DD5-DBB279123830}" type="presParOf" srcId="{88516FA4-C628-4B04-835A-F1E72D2C8B8D}" destId="{4D768A97-61FE-44BF-8BD5-5F19DF6D5EDD}" srcOrd="3" destOrd="0" presId="urn:microsoft.com/office/officeart/2005/8/layout/chevron1"/>
    <dgm:cxn modelId="{4E06DE36-04DA-4244-A6A3-60F558C34F00}" type="presParOf" srcId="{88516FA4-C628-4B04-835A-F1E72D2C8B8D}" destId="{DB8BE4E7-A69E-4D0C-928D-AB9369BEA628}" srcOrd="4" destOrd="0" presId="urn:microsoft.com/office/officeart/2005/8/layout/chevron1"/>
    <dgm:cxn modelId="{C1FBE7F3-71EC-446E-B613-3EDFF90DA7FC}" type="presParOf" srcId="{DB8BE4E7-A69E-4D0C-928D-AB9369BEA628}" destId="{659ECA2E-12CF-4FF6-8F7C-400B5975B40C}" srcOrd="0" destOrd="0" presId="urn:microsoft.com/office/officeart/2005/8/layout/chevron1"/>
    <dgm:cxn modelId="{9D35A0D8-1DCF-4433-B8A9-F1AD9BA573E4}" type="presParOf" srcId="{DB8BE4E7-A69E-4D0C-928D-AB9369BEA628}" destId="{4A7EC664-F498-407D-9189-76385D5B0191}" srcOrd="1" destOrd="0" presId="urn:microsoft.com/office/officeart/2005/8/layout/chevron1"/>
    <dgm:cxn modelId="{D397CE9D-C7CA-469A-B084-FD0053349718}" type="presParOf" srcId="{88516FA4-C628-4B04-835A-F1E72D2C8B8D}" destId="{5394B98E-FBD6-4800-BB55-CA166D1E1077}" srcOrd="5" destOrd="0" presId="urn:microsoft.com/office/officeart/2005/8/layout/chevron1"/>
    <dgm:cxn modelId="{A3C0CF8F-23C3-4C61-9196-656EF6EE82D2}" type="presParOf" srcId="{88516FA4-C628-4B04-835A-F1E72D2C8B8D}" destId="{44C4B125-F91A-48CC-BCE2-D3D6ACBEB4EC}" srcOrd="6" destOrd="0" presId="urn:microsoft.com/office/officeart/2005/8/layout/chevron1"/>
    <dgm:cxn modelId="{59B3C7DE-102B-4580-91F7-FE05BA68FF48}" type="presParOf" srcId="{44C4B125-F91A-48CC-BCE2-D3D6ACBEB4EC}" destId="{6ACC46A4-654E-473E-8CB0-66FB4B1FB88C}" srcOrd="0" destOrd="0" presId="urn:microsoft.com/office/officeart/2005/8/layout/chevron1"/>
    <dgm:cxn modelId="{AFD33A4E-9A3C-4A0D-8917-56C4CCE5A11B}" type="presParOf" srcId="{44C4B125-F91A-48CC-BCE2-D3D6ACBEB4EC}" destId="{5673EDA1-D759-4E06-A8AC-9E8D7C402636}" srcOrd="1" destOrd="0" presId="urn:microsoft.com/office/officeart/2005/8/layout/chevron1"/>
    <dgm:cxn modelId="{D00DAE15-BA9C-4BC7-B5C2-26724DA73CAD}" type="presParOf" srcId="{88516FA4-C628-4B04-835A-F1E72D2C8B8D}" destId="{E57444D6-F0B9-4CBF-847B-3457F06DD883}" srcOrd="7" destOrd="0" presId="urn:microsoft.com/office/officeart/2005/8/layout/chevron1"/>
    <dgm:cxn modelId="{894C5388-9E0E-455D-954D-6D453E7508AB}" type="presParOf" srcId="{88516FA4-C628-4B04-835A-F1E72D2C8B8D}" destId="{4F2CD1DE-2A39-43AC-9F25-48BC0D99A1FF}" srcOrd="8" destOrd="0" presId="urn:microsoft.com/office/officeart/2005/8/layout/chevron1"/>
    <dgm:cxn modelId="{987FA1E1-E967-444A-A8A1-AD313595884E}" type="presParOf" srcId="{4F2CD1DE-2A39-43AC-9F25-48BC0D99A1FF}" destId="{D12353BB-3700-4BF1-8867-C57CDB44111A}" srcOrd="0" destOrd="0" presId="urn:microsoft.com/office/officeart/2005/8/layout/chevron1"/>
    <dgm:cxn modelId="{0BCFE17C-45DA-4CE3-8FC0-0BF43CC02BB0}" type="presParOf" srcId="{4F2CD1DE-2A39-43AC-9F25-48BC0D99A1FF}" destId="{DA65FC8A-829C-4B67-ABC9-6A1CB94BA567}" srcOrd="1" destOrd="0" presId="urn:microsoft.com/office/officeart/2005/8/layout/chevron1"/>
    <dgm:cxn modelId="{4BF630C6-FC44-42CD-BB30-BCAE0ADD70A5}" type="presParOf" srcId="{88516FA4-C628-4B04-835A-F1E72D2C8B8D}" destId="{F848AB51-5C42-4CDE-BACD-B4167BCBB5BD}" srcOrd="9" destOrd="0" presId="urn:microsoft.com/office/officeart/2005/8/layout/chevron1"/>
    <dgm:cxn modelId="{44E43E8C-B6FC-4314-A61E-4D5EDF833F1E}" type="presParOf" srcId="{88516FA4-C628-4B04-835A-F1E72D2C8B8D}" destId="{777D70E7-C837-432F-8FE3-71A7B204AD2C}" srcOrd="10" destOrd="0" presId="urn:microsoft.com/office/officeart/2005/8/layout/chevron1"/>
    <dgm:cxn modelId="{35CA40A0-16F0-4C0C-B606-C5AA4B7C60F8}" type="presParOf" srcId="{777D70E7-C837-432F-8FE3-71A7B204AD2C}" destId="{EDBC3EC3-51EC-45DE-82BC-A12DE78C3362}" srcOrd="0" destOrd="0" presId="urn:microsoft.com/office/officeart/2005/8/layout/chevron1"/>
    <dgm:cxn modelId="{17123320-9522-4123-B697-4B580FA27F8D}" type="presParOf" srcId="{777D70E7-C837-432F-8FE3-71A7B204AD2C}" destId="{4EAB460A-8050-4912-BC84-0BBAAD546C0E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245920-5197-452D-B0FE-05D3078D10FF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2E1746-8403-44E0-91E3-B3E3D97488CF}">
      <dgm:prSet custT="1"/>
      <dgm:spPr/>
      <dgm:t>
        <a:bodyPr/>
        <a:lstStyle/>
        <a:p>
          <a:r>
            <a:rPr lang="en-SG" sz="1400" dirty="0"/>
            <a:t>More patient data for age above 55 and below 40, smoker, drinker </a:t>
          </a:r>
          <a:r>
            <a:rPr lang="en-SG" sz="1400" dirty="0">
              <a:sym typeface="Wingdings" panose="05000000000000000000" pitchFamily="2" charset="2"/>
            </a:rPr>
            <a:t></a:t>
          </a:r>
          <a:r>
            <a:rPr lang="en-SG" sz="1400" dirty="0"/>
            <a:t> Data collection team</a:t>
          </a:r>
          <a:endParaRPr lang="en-US" sz="1400" dirty="0"/>
        </a:p>
      </dgm:t>
    </dgm:pt>
    <dgm:pt modelId="{8E86A9DD-C4A9-46BB-A659-1B3E44B69FAC}" type="parTrans" cxnId="{84317E73-20CD-4C40-B24C-5AB293B3C034}">
      <dgm:prSet/>
      <dgm:spPr/>
      <dgm:t>
        <a:bodyPr/>
        <a:lstStyle/>
        <a:p>
          <a:endParaRPr lang="en-US"/>
        </a:p>
      </dgm:t>
    </dgm:pt>
    <dgm:pt modelId="{BCE86DB9-5AB6-4537-960A-7A2F328C3F16}" type="sibTrans" cxnId="{84317E73-20CD-4C40-B24C-5AB293B3C034}">
      <dgm:prSet/>
      <dgm:spPr/>
      <dgm:t>
        <a:bodyPr/>
        <a:lstStyle/>
        <a:p>
          <a:endParaRPr lang="en-US"/>
        </a:p>
      </dgm:t>
    </dgm:pt>
    <dgm:pt modelId="{7D2E9695-3F42-40A0-8F2C-77BDE709EF26}">
      <dgm:prSet custT="1"/>
      <dgm:spPr/>
      <dgm:t>
        <a:bodyPr/>
        <a:lstStyle/>
        <a:p>
          <a:r>
            <a:rPr lang="en-SG" sz="1400" dirty="0"/>
            <a:t>How derive disease and non-disease is unknown </a:t>
          </a:r>
          <a:r>
            <a:rPr lang="en-SG" sz="1400" dirty="0">
              <a:sym typeface="Wingdings" panose="05000000000000000000" pitchFamily="2" charset="2"/>
            </a:rPr>
            <a:t></a:t>
          </a:r>
          <a:r>
            <a:rPr lang="en-SG" sz="1400" dirty="0"/>
            <a:t> Data collection team</a:t>
          </a:r>
          <a:endParaRPr lang="en-US" sz="1400" dirty="0"/>
        </a:p>
      </dgm:t>
    </dgm:pt>
    <dgm:pt modelId="{4E841903-B405-499A-87A3-46137915656C}" type="parTrans" cxnId="{8006D5C3-70BB-4ABD-9923-995D7D6C4910}">
      <dgm:prSet/>
      <dgm:spPr/>
      <dgm:t>
        <a:bodyPr/>
        <a:lstStyle/>
        <a:p>
          <a:endParaRPr lang="en-US"/>
        </a:p>
      </dgm:t>
    </dgm:pt>
    <dgm:pt modelId="{C16FA197-C20E-4EF2-BF02-CAB1CD672E78}" type="sibTrans" cxnId="{8006D5C3-70BB-4ABD-9923-995D7D6C4910}">
      <dgm:prSet/>
      <dgm:spPr/>
      <dgm:t>
        <a:bodyPr/>
        <a:lstStyle/>
        <a:p>
          <a:endParaRPr lang="en-US"/>
        </a:p>
      </dgm:t>
    </dgm:pt>
    <dgm:pt modelId="{0CA9739A-5AED-4A1C-B36F-FE35A3B54041}">
      <dgm:prSet custT="1"/>
      <dgm:spPr/>
      <dgm:t>
        <a:bodyPr/>
        <a:lstStyle/>
        <a:p>
          <a:r>
            <a:rPr lang="en-SG" sz="1400" dirty="0"/>
            <a:t>Any % weight for each factor </a:t>
          </a:r>
          <a:r>
            <a:rPr lang="en-SG" sz="1400" dirty="0">
              <a:sym typeface="Wingdings" panose="05000000000000000000" pitchFamily="2" charset="2"/>
            </a:rPr>
            <a:t></a:t>
          </a:r>
          <a:r>
            <a:rPr lang="en-SG" sz="1400" dirty="0"/>
            <a:t> If any ?</a:t>
          </a:r>
          <a:endParaRPr lang="en-US" sz="1400" dirty="0"/>
        </a:p>
      </dgm:t>
    </dgm:pt>
    <dgm:pt modelId="{E11FADAC-C6A4-4B13-B7D0-1D5E8A69193E}" type="parTrans" cxnId="{9F1057A3-04A0-43C0-B36B-033D8B50BC42}">
      <dgm:prSet/>
      <dgm:spPr/>
      <dgm:t>
        <a:bodyPr/>
        <a:lstStyle/>
        <a:p>
          <a:endParaRPr lang="en-US"/>
        </a:p>
      </dgm:t>
    </dgm:pt>
    <dgm:pt modelId="{81EFA590-8B76-4DDE-9B05-7E960A1B4123}" type="sibTrans" cxnId="{9F1057A3-04A0-43C0-B36B-033D8B50BC42}">
      <dgm:prSet/>
      <dgm:spPr/>
      <dgm:t>
        <a:bodyPr/>
        <a:lstStyle/>
        <a:p>
          <a:endParaRPr lang="en-US"/>
        </a:p>
      </dgm:t>
    </dgm:pt>
    <dgm:pt modelId="{73B95769-5236-4497-9327-4B718742E032}">
      <dgm:prSet custT="1"/>
      <dgm:spPr/>
      <dgm:t>
        <a:bodyPr/>
        <a:lstStyle/>
        <a:p>
          <a:r>
            <a:rPr lang="en-US" sz="1400" dirty="0"/>
            <a:t>The interpretation of each factor coding (0,1) </a:t>
          </a:r>
        </a:p>
        <a:p>
          <a:r>
            <a:rPr lang="en-US" sz="1400" dirty="0">
              <a:sym typeface="Wingdings" panose="05000000000000000000" pitchFamily="2" charset="2"/>
            </a:rPr>
            <a:t> Assumption during cleaning is correct after rechecking Power BI  Master file for consistency  and easy reference</a:t>
          </a:r>
          <a:endParaRPr lang="en-US" sz="1400" dirty="0"/>
        </a:p>
      </dgm:t>
    </dgm:pt>
    <dgm:pt modelId="{B97B2248-90AF-4A44-A8B6-9208492398D8}" type="parTrans" cxnId="{630CCC0B-C22A-4D25-A49F-7A02446DA9DC}">
      <dgm:prSet/>
      <dgm:spPr/>
      <dgm:t>
        <a:bodyPr/>
        <a:lstStyle/>
        <a:p>
          <a:endParaRPr lang="en-US"/>
        </a:p>
      </dgm:t>
    </dgm:pt>
    <dgm:pt modelId="{02896CDF-3DF2-4954-9E5A-1E098B8AF67E}" type="sibTrans" cxnId="{630CCC0B-C22A-4D25-A49F-7A02446DA9DC}">
      <dgm:prSet/>
      <dgm:spPr/>
      <dgm:t>
        <a:bodyPr/>
        <a:lstStyle/>
        <a:p>
          <a:endParaRPr lang="en-US"/>
        </a:p>
      </dgm:t>
    </dgm:pt>
    <dgm:pt modelId="{F31E5CFC-D640-4E4E-AAD0-617F87D7FFB8}">
      <dgm:prSet custT="1"/>
      <dgm:spPr/>
      <dgm:t>
        <a:bodyPr/>
        <a:lstStyle/>
        <a:p>
          <a:r>
            <a:rPr lang="en-SG" sz="1400" dirty="0"/>
            <a:t>Gender coding 0 and 1 interpretation </a:t>
          </a:r>
          <a:r>
            <a:rPr lang="en-SG" sz="1400" dirty="0">
              <a:sym typeface="Wingdings" panose="05000000000000000000" pitchFamily="2" charset="2"/>
            </a:rPr>
            <a:t> </a:t>
          </a:r>
          <a:r>
            <a:rPr lang="en-SG" sz="1400" dirty="0"/>
            <a:t>Data compilation team</a:t>
          </a:r>
          <a:endParaRPr lang="en-US" sz="1400" dirty="0"/>
        </a:p>
      </dgm:t>
    </dgm:pt>
    <dgm:pt modelId="{0AFA00C2-74F1-4807-8930-2DCCEB531DDA}" type="parTrans" cxnId="{3BA9B477-3E44-42FF-9278-722D00DFE347}">
      <dgm:prSet/>
      <dgm:spPr/>
      <dgm:t>
        <a:bodyPr/>
        <a:lstStyle/>
        <a:p>
          <a:endParaRPr lang="en-US"/>
        </a:p>
      </dgm:t>
    </dgm:pt>
    <dgm:pt modelId="{CF9A6C69-78E9-4CE1-BF6F-68A3DB08CA70}" type="sibTrans" cxnId="{3BA9B477-3E44-42FF-9278-722D00DFE347}">
      <dgm:prSet/>
      <dgm:spPr/>
      <dgm:t>
        <a:bodyPr/>
        <a:lstStyle/>
        <a:p>
          <a:endParaRPr lang="en-US"/>
        </a:p>
      </dgm:t>
    </dgm:pt>
    <dgm:pt modelId="{64952D54-7736-4DA9-AC14-936BC1B9CCF5}" type="pres">
      <dgm:prSet presAssocID="{AF245920-5197-452D-B0FE-05D3078D10FF}" presName="Name0" presStyleCnt="0">
        <dgm:presLayoutVars>
          <dgm:dir/>
          <dgm:animLvl val="lvl"/>
          <dgm:resizeHandles val="exact"/>
        </dgm:presLayoutVars>
      </dgm:prSet>
      <dgm:spPr/>
    </dgm:pt>
    <dgm:pt modelId="{10B53466-52B5-4880-B1E9-82ABA37B1D4C}" type="pres">
      <dgm:prSet presAssocID="{F31E5CFC-D640-4E4E-AAD0-617F87D7FFB8}" presName="boxAndChildren" presStyleCnt="0"/>
      <dgm:spPr/>
    </dgm:pt>
    <dgm:pt modelId="{7E0A2ACB-2FE9-41A3-A8BD-5358C40CFF37}" type="pres">
      <dgm:prSet presAssocID="{F31E5CFC-D640-4E4E-AAD0-617F87D7FFB8}" presName="parentTextBox" presStyleLbl="node1" presStyleIdx="0" presStyleCnt="5"/>
      <dgm:spPr/>
    </dgm:pt>
    <dgm:pt modelId="{A56088EB-355D-4486-89F0-532D8A712029}" type="pres">
      <dgm:prSet presAssocID="{02896CDF-3DF2-4954-9E5A-1E098B8AF67E}" presName="sp" presStyleCnt="0"/>
      <dgm:spPr/>
    </dgm:pt>
    <dgm:pt modelId="{B17A4B5E-17D4-44E1-92C6-EFFAD1092465}" type="pres">
      <dgm:prSet presAssocID="{73B95769-5236-4497-9327-4B718742E032}" presName="arrowAndChildren" presStyleCnt="0"/>
      <dgm:spPr/>
    </dgm:pt>
    <dgm:pt modelId="{E4449979-E03C-4F45-853D-F139AE41F069}" type="pres">
      <dgm:prSet presAssocID="{73B95769-5236-4497-9327-4B718742E032}" presName="parentTextArrow" presStyleLbl="node1" presStyleIdx="1" presStyleCnt="5" custScaleY="144807"/>
      <dgm:spPr/>
    </dgm:pt>
    <dgm:pt modelId="{EAE5ED94-1DF5-43C2-AEAA-177262461B69}" type="pres">
      <dgm:prSet presAssocID="{81EFA590-8B76-4DDE-9B05-7E960A1B4123}" presName="sp" presStyleCnt="0"/>
      <dgm:spPr/>
    </dgm:pt>
    <dgm:pt modelId="{94E0AFAE-643F-4DBC-B951-5E48AEAF93B9}" type="pres">
      <dgm:prSet presAssocID="{0CA9739A-5AED-4A1C-B36F-FE35A3B54041}" presName="arrowAndChildren" presStyleCnt="0"/>
      <dgm:spPr/>
    </dgm:pt>
    <dgm:pt modelId="{99FD82FC-685A-4403-878E-CD1395169DC8}" type="pres">
      <dgm:prSet presAssocID="{0CA9739A-5AED-4A1C-B36F-FE35A3B54041}" presName="parentTextArrow" presStyleLbl="node1" presStyleIdx="2" presStyleCnt="5"/>
      <dgm:spPr/>
    </dgm:pt>
    <dgm:pt modelId="{7DBF5515-A509-40C5-B3FD-CD369E102FC8}" type="pres">
      <dgm:prSet presAssocID="{C16FA197-C20E-4EF2-BF02-CAB1CD672E78}" presName="sp" presStyleCnt="0"/>
      <dgm:spPr/>
    </dgm:pt>
    <dgm:pt modelId="{2B5EC66A-D085-4E5E-9DA7-DB37C0D63645}" type="pres">
      <dgm:prSet presAssocID="{7D2E9695-3F42-40A0-8F2C-77BDE709EF26}" presName="arrowAndChildren" presStyleCnt="0"/>
      <dgm:spPr/>
    </dgm:pt>
    <dgm:pt modelId="{E9D2EBF0-E719-4A50-AEA8-891A3EB1DF8C}" type="pres">
      <dgm:prSet presAssocID="{7D2E9695-3F42-40A0-8F2C-77BDE709EF26}" presName="parentTextArrow" presStyleLbl="node1" presStyleIdx="3" presStyleCnt="5"/>
      <dgm:spPr/>
    </dgm:pt>
    <dgm:pt modelId="{24FA5B12-139B-4944-954B-F0F2B2555A53}" type="pres">
      <dgm:prSet presAssocID="{BCE86DB9-5AB6-4537-960A-7A2F328C3F16}" presName="sp" presStyleCnt="0"/>
      <dgm:spPr/>
    </dgm:pt>
    <dgm:pt modelId="{516C8AB0-82E1-4D6C-9D80-ED293FC11A95}" type="pres">
      <dgm:prSet presAssocID="{502E1746-8403-44E0-91E3-B3E3D97488CF}" presName="arrowAndChildren" presStyleCnt="0"/>
      <dgm:spPr/>
    </dgm:pt>
    <dgm:pt modelId="{BA5D559F-9E24-4FCE-A851-8BD5D3FD672C}" type="pres">
      <dgm:prSet presAssocID="{502E1746-8403-44E0-91E3-B3E3D97488CF}" presName="parentTextArrow" presStyleLbl="node1" presStyleIdx="4" presStyleCnt="5"/>
      <dgm:spPr/>
    </dgm:pt>
  </dgm:ptLst>
  <dgm:cxnLst>
    <dgm:cxn modelId="{630CCC0B-C22A-4D25-A49F-7A02446DA9DC}" srcId="{AF245920-5197-452D-B0FE-05D3078D10FF}" destId="{73B95769-5236-4497-9327-4B718742E032}" srcOrd="3" destOrd="0" parTransId="{B97B2248-90AF-4A44-A8B6-9208492398D8}" sibTransId="{02896CDF-3DF2-4954-9E5A-1E098B8AF67E}"/>
    <dgm:cxn modelId="{7BCFA30F-00EF-460B-97BE-1D684F7E90AD}" type="presOf" srcId="{502E1746-8403-44E0-91E3-B3E3D97488CF}" destId="{BA5D559F-9E24-4FCE-A851-8BD5D3FD672C}" srcOrd="0" destOrd="0" presId="urn:microsoft.com/office/officeart/2005/8/layout/process4"/>
    <dgm:cxn modelId="{25195926-BFB2-4D50-ADCE-5EF81FAD2C84}" type="presOf" srcId="{F31E5CFC-D640-4E4E-AAD0-617F87D7FFB8}" destId="{7E0A2ACB-2FE9-41A3-A8BD-5358C40CFF37}" srcOrd="0" destOrd="0" presId="urn:microsoft.com/office/officeart/2005/8/layout/process4"/>
    <dgm:cxn modelId="{18E00341-51C2-4046-81CA-C73269DF977F}" type="presOf" srcId="{0CA9739A-5AED-4A1C-B36F-FE35A3B54041}" destId="{99FD82FC-685A-4403-878E-CD1395169DC8}" srcOrd="0" destOrd="0" presId="urn:microsoft.com/office/officeart/2005/8/layout/process4"/>
    <dgm:cxn modelId="{84317E73-20CD-4C40-B24C-5AB293B3C034}" srcId="{AF245920-5197-452D-B0FE-05D3078D10FF}" destId="{502E1746-8403-44E0-91E3-B3E3D97488CF}" srcOrd="0" destOrd="0" parTransId="{8E86A9DD-C4A9-46BB-A659-1B3E44B69FAC}" sibTransId="{BCE86DB9-5AB6-4537-960A-7A2F328C3F16}"/>
    <dgm:cxn modelId="{3BA9B477-3E44-42FF-9278-722D00DFE347}" srcId="{AF245920-5197-452D-B0FE-05D3078D10FF}" destId="{F31E5CFC-D640-4E4E-AAD0-617F87D7FFB8}" srcOrd="4" destOrd="0" parTransId="{0AFA00C2-74F1-4807-8930-2DCCEB531DDA}" sibTransId="{CF9A6C69-78E9-4CE1-BF6F-68A3DB08CA70}"/>
    <dgm:cxn modelId="{9F1057A3-04A0-43C0-B36B-033D8B50BC42}" srcId="{AF245920-5197-452D-B0FE-05D3078D10FF}" destId="{0CA9739A-5AED-4A1C-B36F-FE35A3B54041}" srcOrd="2" destOrd="0" parTransId="{E11FADAC-C6A4-4B13-B7D0-1D5E8A69193E}" sibTransId="{81EFA590-8B76-4DDE-9B05-7E960A1B4123}"/>
    <dgm:cxn modelId="{8006D5C3-70BB-4ABD-9923-995D7D6C4910}" srcId="{AF245920-5197-452D-B0FE-05D3078D10FF}" destId="{7D2E9695-3F42-40A0-8F2C-77BDE709EF26}" srcOrd="1" destOrd="0" parTransId="{4E841903-B405-499A-87A3-46137915656C}" sibTransId="{C16FA197-C20E-4EF2-BF02-CAB1CD672E78}"/>
    <dgm:cxn modelId="{E4F403E5-CA3B-4B11-9F54-685A97579745}" type="presOf" srcId="{AF245920-5197-452D-B0FE-05D3078D10FF}" destId="{64952D54-7736-4DA9-AC14-936BC1B9CCF5}" srcOrd="0" destOrd="0" presId="urn:microsoft.com/office/officeart/2005/8/layout/process4"/>
    <dgm:cxn modelId="{D6CD7CEB-6698-4E43-9763-BD0F9747C749}" type="presOf" srcId="{73B95769-5236-4497-9327-4B718742E032}" destId="{E4449979-E03C-4F45-853D-F139AE41F069}" srcOrd="0" destOrd="0" presId="urn:microsoft.com/office/officeart/2005/8/layout/process4"/>
    <dgm:cxn modelId="{937DA8F9-4713-4BC0-83F6-D208416CF5C5}" type="presOf" srcId="{7D2E9695-3F42-40A0-8F2C-77BDE709EF26}" destId="{E9D2EBF0-E719-4A50-AEA8-891A3EB1DF8C}" srcOrd="0" destOrd="0" presId="urn:microsoft.com/office/officeart/2005/8/layout/process4"/>
    <dgm:cxn modelId="{39AC7512-5F6B-47E4-BB98-D874C676E830}" type="presParOf" srcId="{64952D54-7736-4DA9-AC14-936BC1B9CCF5}" destId="{10B53466-52B5-4880-B1E9-82ABA37B1D4C}" srcOrd="0" destOrd="0" presId="urn:microsoft.com/office/officeart/2005/8/layout/process4"/>
    <dgm:cxn modelId="{A0200C3F-4C4A-4005-95AE-0B666EF216B7}" type="presParOf" srcId="{10B53466-52B5-4880-B1E9-82ABA37B1D4C}" destId="{7E0A2ACB-2FE9-41A3-A8BD-5358C40CFF37}" srcOrd="0" destOrd="0" presId="urn:microsoft.com/office/officeart/2005/8/layout/process4"/>
    <dgm:cxn modelId="{714766C4-1D1F-4813-B587-B53F9AEDFF76}" type="presParOf" srcId="{64952D54-7736-4DA9-AC14-936BC1B9CCF5}" destId="{A56088EB-355D-4486-89F0-532D8A712029}" srcOrd="1" destOrd="0" presId="urn:microsoft.com/office/officeart/2005/8/layout/process4"/>
    <dgm:cxn modelId="{CE2939E8-39F0-4CF1-A953-009D286ED60A}" type="presParOf" srcId="{64952D54-7736-4DA9-AC14-936BC1B9CCF5}" destId="{B17A4B5E-17D4-44E1-92C6-EFFAD1092465}" srcOrd="2" destOrd="0" presId="urn:microsoft.com/office/officeart/2005/8/layout/process4"/>
    <dgm:cxn modelId="{CBC69A7A-1D17-4C0D-B0A5-4CC78E17F978}" type="presParOf" srcId="{B17A4B5E-17D4-44E1-92C6-EFFAD1092465}" destId="{E4449979-E03C-4F45-853D-F139AE41F069}" srcOrd="0" destOrd="0" presId="urn:microsoft.com/office/officeart/2005/8/layout/process4"/>
    <dgm:cxn modelId="{36762DA4-8990-4B2D-A940-B4C2C1AF3B28}" type="presParOf" srcId="{64952D54-7736-4DA9-AC14-936BC1B9CCF5}" destId="{EAE5ED94-1DF5-43C2-AEAA-177262461B69}" srcOrd="3" destOrd="0" presId="urn:microsoft.com/office/officeart/2005/8/layout/process4"/>
    <dgm:cxn modelId="{52AD17F1-E951-47B2-B6C2-0090E77C80C3}" type="presParOf" srcId="{64952D54-7736-4DA9-AC14-936BC1B9CCF5}" destId="{94E0AFAE-643F-4DBC-B951-5E48AEAF93B9}" srcOrd="4" destOrd="0" presId="urn:microsoft.com/office/officeart/2005/8/layout/process4"/>
    <dgm:cxn modelId="{BBBFC8B5-2824-467C-84FD-5606F79E67F5}" type="presParOf" srcId="{94E0AFAE-643F-4DBC-B951-5E48AEAF93B9}" destId="{99FD82FC-685A-4403-878E-CD1395169DC8}" srcOrd="0" destOrd="0" presId="urn:microsoft.com/office/officeart/2005/8/layout/process4"/>
    <dgm:cxn modelId="{553DDD15-ECE3-4D05-BBB7-E5B98C9E27D3}" type="presParOf" srcId="{64952D54-7736-4DA9-AC14-936BC1B9CCF5}" destId="{7DBF5515-A509-40C5-B3FD-CD369E102FC8}" srcOrd="5" destOrd="0" presId="urn:microsoft.com/office/officeart/2005/8/layout/process4"/>
    <dgm:cxn modelId="{9A571DD7-5D73-4C15-81ED-B7F7CE458892}" type="presParOf" srcId="{64952D54-7736-4DA9-AC14-936BC1B9CCF5}" destId="{2B5EC66A-D085-4E5E-9DA7-DB37C0D63645}" srcOrd="6" destOrd="0" presId="urn:microsoft.com/office/officeart/2005/8/layout/process4"/>
    <dgm:cxn modelId="{30A74583-6F18-4880-9B87-AFB2331F4E68}" type="presParOf" srcId="{2B5EC66A-D085-4E5E-9DA7-DB37C0D63645}" destId="{E9D2EBF0-E719-4A50-AEA8-891A3EB1DF8C}" srcOrd="0" destOrd="0" presId="urn:microsoft.com/office/officeart/2005/8/layout/process4"/>
    <dgm:cxn modelId="{A50A9911-49DA-4741-993B-F3E5B2E7764A}" type="presParOf" srcId="{64952D54-7736-4DA9-AC14-936BC1B9CCF5}" destId="{24FA5B12-139B-4944-954B-F0F2B2555A53}" srcOrd="7" destOrd="0" presId="urn:microsoft.com/office/officeart/2005/8/layout/process4"/>
    <dgm:cxn modelId="{455738AA-18B1-42BA-A388-FF06947E8711}" type="presParOf" srcId="{64952D54-7736-4DA9-AC14-936BC1B9CCF5}" destId="{516C8AB0-82E1-4D6C-9D80-ED293FC11A95}" srcOrd="8" destOrd="0" presId="urn:microsoft.com/office/officeart/2005/8/layout/process4"/>
    <dgm:cxn modelId="{E0E67D85-1E79-44E9-AD43-DC836E6CF8A1}" type="presParOf" srcId="{516C8AB0-82E1-4D6C-9D80-ED293FC11A95}" destId="{BA5D559F-9E24-4FCE-A851-8BD5D3FD672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CFF74-3FE6-43E9-BD44-C14A97D826B2}">
      <dsp:nvSpPr>
        <dsp:cNvPr id="0" name=""/>
        <dsp:cNvSpPr/>
      </dsp:nvSpPr>
      <dsp:spPr>
        <a:xfrm>
          <a:off x="0" y="1786"/>
          <a:ext cx="4152774" cy="905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B2641-305D-4C24-BB8E-13F67337C5AC}">
      <dsp:nvSpPr>
        <dsp:cNvPr id="0" name=""/>
        <dsp:cNvSpPr/>
      </dsp:nvSpPr>
      <dsp:spPr>
        <a:xfrm>
          <a:off x="273835" y="205465"/>
          <a:ext cx="497882" cy="497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BEB87-E611-46D6-B44B-B4CADE509255}">
      <dsp:nvSpPr>
        <dsp:cNvPr id="0" name=""/>
        <dsp:cNvSpPr/>
      </dsp:nvSpPr>
      <dsp:spPr>
        <a:xfrm>
          <a:off x="1045552" y="1786"/>
          <a:ext cx="3107221" cy="90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05" tIns="95805" rIns="95805" bIns="958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A. Problem Statement</a:t>
          </a:r>
        </a:p>
      </dsp:txBody>
      <dsp:txXfrm>
        <a:off x="1045552" y="1786"/>
        <a:ext cx="3107221" cy="905240"/>
      </dsp:txXfrm>
    </dsp:sp>
    <dsp:sp modelId="{99D1AB8C-279F-4834-AE55-3198C120EAA5}">
      <dsp:nvSpPr>
        <dsp:cNvPr id="0" name=""/>
        <dsp:cNvSpPr/>
      </dsp:nvSpPr>
      <dsp:spPr>
        <a:xfrm>
          <a:off x="0" y="1133336"/>
          <a:ext cx="4152774" cy="905240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B50D7-74BF-4BC7-A6C4-E38E9CE29D1A}">
      <dsp:nvSpPr>
        <dsp:cNvPr id="0" name=""/>
        <dsp:cNvSpPr/>
      </dsp:nvSpPr>
      <dsp:spPr>
        <a:xfrm>
          <a:off x="273835" y="1337015"/>
          <a:ext cx="497882" cy="497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E26E2-1720-499F-9E9A-106364593D48}">
      <dsp:nvSpPr>
        <dsp:cNvPr id="0" name=""/>
        <dsp:cNvSpPr/>
      </dsp:nvSpPr>
      <dsp:spPr>
        <a:xfrm>
          <a:off x="1045552" y="1133336"/>
          <a:ext cx="3107221" cy="90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05" tIns="95805" rIns="95805" bIns="958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B. Dataset Description</a:t>
          </a:r>
        </a:p>
      </dsp:txBody>
      <dsp:txXfrm>
        <a:off x="1045552" y="1133336"/>
        <a:ext cx="3107221" cy="905240"/>
      </dsp:txXfrm>
    </dsp:sp>
    <dsp:sp modelId="{3F0AB907-F210-4E19-86B5-B5949185C88C}">
      <dsp:nvSpPr>
        <dsp:cNvPr id="0" name=""/>
        <dsp:cNvSpPr/>
      </dsp:nvSpPr>
      <dsp:spPr>
        <a:xfrm>
          <a:off x="0" y="2264887"/>
          <a:ext cx="4152774" cy="905240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B9F88-6095-4B96-B2EC-1340B71E2D41}">
      <dsp:nvSpPr>
        <dsp:cNvPr id="0" name=""/>
        <dsp:cNvSpPr/>
      </dsp:nvSpPr>
      <dsp:spPr>
        <a:xfrm>
          <a:off x="273835" y="2468566"/>
          <a:ext cx="497882" cy="497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409B9-F4D1-4560-AED4-6CF6F3024B43}">
      <dsp:nvSpPr>
        <dsp:cNvPr id="0" name=""/>
        <dsp:cNvSpPr/>
      </dsp:nvSpPr>
      <dsp:spPr>
        <a:xfrm>
          <a:off x="1045552" y="2264887"/>
          <a:ext cx="3107221" cy="90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05" tIns="95805" rIns="95805" bIns="958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C. Process</a:t>
          </a:r>
        </a:p>
      </dsp:txBody>
      <dsp:txXfrm>
        <a:off x="1045552" y="2264887"/>
        <a:ext cx="3107221" cy="905240"/>
      </dsp:txXfrm>
    </dsp:sp>
    <dsp:sp modelId="{93A42D6F-77ED-48F6-AF4B-7BE97AC84C92}">
      <dsp:nvSpPr>
        <dsp:cNvPr id="0" name=""/>
        <dsp:cNvSpPr/>
      </dsp:nvSpPr>
      <dsp:spPr>
        <a:xfrm>
          <a:off x="0" y="3396437"/>
          <a:ext cx="4152774" cy="90524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BE9DC-D0D8-444A-9044-E9EE77D4F7A1}">
      <dsp:nvSpPr>
        <dsp:cNvPr id="0" name=""/>
        <dsp:cNvSpPr/>
      </dsp:nvSpPr>
      <dsp:spPr>
        <a:xfrm>
          <a:off x="273835" y="3600116"/>
          <a:ext cx="497882" cy="497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1E6BE-B99F-4D73-BB41-3B1BDEC11220}">
      <dsp:nvSpPr>
        <dsp:cNvPr id="0" name=""/>
        <dsp:cNvSpPr/>
      </dsp:nvSpPr>
      <dsp:spPr>
        <a:xfrm>
          <a:off x="1045552" y="3396437"/>
          <a:ext cx="3107221" cy="90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05" tIns="95805" rIns="95805" bIns="958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D. Recommendations</a:t>
          </a:r>
        </a:p>
      </dsp:txBody>
      <dsp:txXfrm>
        <a:off x="1045552" y="3396437"/>
        <a:ext cx="3107221" cy="905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1E50E-CB7A-48F0-A50D-7EEB182806CA}">
      <dsp:nvSpPr>
        <dsp:cNvPr id="0" name=""/>
        <dsp:cNvSpPr/>
      </dsp:nvSpPr>
      <dsp:spPr>
        <a:xfrm>
          <a:off x="5113" y="13941"/>
          <a:ext cx="1959880" cy="648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1. Data Cleaning</a:t>
          </a:r>
        </a:p>
      </dsp:txBody>
      <dsp:txXfrm>
        <a:off x="329113" y="13941"/>
        <a:ext cx="1311880" cy="648000"/>
      </dsp:txXfrm>
    </dsp:sp>
    <dsp:sp modelId="{B5C34288-A7F5-4D12-8139-25A9F31BA754}">
      <dsp:nvSpPr>
        <dsp:cNvPr id="0" name=""/>
        <dsp:cNvSpPr/>
      </dsp:nvSpPr>
      <dsp:spPr>
        <a:xfrm>
          <a:off x="5113" y="742941"/>
          <a:ext cx="1567904" cy="359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b="1" kern="1200" dirty="0">
              <a:latin typeface="Calibri" panose="020F0502020204030204"/>
              <a:ea typeface="+mn-ea"/>
              <a:cs typeface="+mn-cs"/>
            </a:rPr>
            <a:t>Power Query: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SG" sz="1500" b="0" kern="1200" dirty="0">
              <a:latin typeface="Calibri" panose="020F0502020204030204"/>
              <a:ea typeface="+mn-ea"/>
              <a:cs typeface="+mn-cs"/>
            </a:rPr>
            <a:t>  + Checked missing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SG" sz="1500" b="0" kern="1200" dirty="0">
              <a:latin typeface="Calibri" panose="020F0502020204030204"/>
              <a:ea typeface="+mn-ea"/>
              <a:cs typeface="+mn-cs"/>
            </a:rPr>
            <a:t>  + Checked duplicated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SG" sz="1500" b="0" kern="1200" dirty="0">
              <a:latin typeface="Calibri" panose="020F0502020204030204"/>
              <a:ea typeface="+mn-ea"/>
              <a:cs typeface="+mn-cs"/>
            </a:rPr>
            <a:t>  + Remove irrelevant data</a:t>
          </a:r>
        </a:p>
      </dsp:txBody>
      <dsp:txXfrm>
        <a:off x="5113" y="742941"/>
        <a:ext cx="1567904" cy="3594454"/>
      </dsp:txXfrm>
    </dsp:sp>
    <dsp:sp modelId="{FF6F2DD6-ACC0-4C38-A82B-DCD2624417D2}">
      <dsp:nvSpPr>
        <dsp:cNvPr id="0" name=""/>
        <dsp:cNvSpPr/>
      </dsp:nvSpPr>
      <dsp:spPr>
        <a:xfrm>
          <a:off x="1748994" y="13941"/>
          <a:ext cx="1959880" cy="64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2. Exploratory Data</a:t>
          </a:r>
        </a:p>
      </dsp:txBody>
      <dsp:txXfrm>
        <a:off x="2072994" y="13941"/>
        <a:ext cx="1311880" cy="648000"/>
      </dsp:txXfrm>
    </dsp:sp>
    <dsp:sp modelId="{2BF93331-F264-46FC-9F73-57CBC00C24C6}">
      <dsp:nvSpPr>
        <dsp:cNvPr id="0" name=""/>
        <dsp:cNvSpPr/>
      </dsp:nvSpPr>
      <dsp:spPr>
        <a:xfrm>
          <a:off x="1748994" y="742941"/>
          <a:ext cx="1567904" cy="359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400" b="1" kern="1200" dirty="0">
              <a:latin typeface="Calibri" panose="020F0502020204030204"/>
              <a:ea typeface="+mn-ea"/>
              <a:cs typeface="+mn-cs"/>
            </a:rPr>
            <a:t>Power BI :</a:t>
          </a:r>
          <a:r>
            <a:rPr lang="en-SG" sz="1400" b="1" kern="1200" dirty="0"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 </a:t>
          </a:r>
          <a:r>
            <a:rPr lang="en-SG" sz="1400" b="0" kern="1200" dirty="0">
              <a:latin typeface="Calibri" panose="020F0502020204030204"/>
              <a:ea typeface="+mn-ea"/>
              <a:cs typeface="+mn-cs"/>
            </a:rPr>
            <a:t>Visualize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400" b="1" kern="1200" dirty="0">
              <a:latin typeface="Calibri" panose="020F0502020204030204"/>
              <a:ea typeface="+mn-ea"/>
              <a:cs typeface="+mn-cs"/>
            </a:rPr>
            <a:t>Python : </a:t>
          </a:r>
          <a:r>
            <a:rPr lang="en-SG" sz="1400" b="0" kern="1200" dirty="0">
              <a:latin typeface="Calibri" panose="020F0502020204030204"/>
              <a:ea typeface="+mn-ea"/>
              <a:cs typeface="+mn-cs"/>
            </a:rPr>
            <a:t> Statistic </a:t>
          </a:r>
          <a:r>
            <a:rPr lang="en-SG" sz="1500" b="0" kern="1200" dirty="0">
              <a:latin typeface="Calibri" panose="020F0502020204030204"/>
              <a:ea typeface="+mn-ea"/>
              <a:cs typeface="+mn-cs"/>
            </a:rPr>
            <a:t>Analysis</a:t>
          </a:r>
          <a:r>
            <a:rPr lang="en-SG" sz="1400" b="0" kern="1200" dirty="0">
              <a:latin typeface="Calibri" panose="020F0502020204030204"/>
              <a:ea typeface="+mn-ea"/>
              <a:cs typeface="+mn-cs"/>
            </a:rPr>
            <a:t> and heatmap correlation; </a:t>
          </a:r>
          <a:r>
            <a:rPr lang="en-US" sz="14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Visual analysis</a:t>
          </a:r>
          <a:endParaRPr lang="en-SG" sz="1400" b="0" kern="1200" dirty="0">
            <a:latin typeface="Calibri" panose="020F0502020204030204"/>
            <a:ea typeface="+mn-ea"/>
            <a:cs typeface="+mn-cs"/>
          </a:endParaRPr>
        </a:p>
      </dsp:txBody>
      <dsp:txXfrm>
        <a:off x="1748994" y="742941"/>
        <a:ext cx="1567904" cy="3594454"/>
      </dsp:txXfrm>
    </dsp:sp>
    <dsp:sp modelId="{659ECA2E-12CF-4FF6-8F7C-400B5975B40C}">
      <dsp:nvSpPr>
        <dsp:cNvPr id="0" name=""/>
        <dsp:cNvSpPr/>
      </dsp:nvSpPr>
      <dsp:spPr>
        <a:xfrm>
          <a:off x="3492875" y="13941"/>
          <a:ext cx="1959880" cy="648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3. Feature Selection &amp; Training Model</a:t>
          </a:r>
        </a:p>
      </dsp:txBody>
      <dsp:txXfrm>
        <a:off x="3816875" y="13941"/>
        <a:ext cx="1311880" cy="648000"/>
      </dsp:txXfrm>
    </dsp:sp>
    <dsp:sp modelId="{6ACC46A4-654E-473E-8CB0-66FB4B1FB88C}">
      <dsp:nvSpPr>
        <dsp:cNvPr id="0" name=""/>
        <dsp:cNvSpPr/>
      </dsp:nvSpPr>
      <dsp:spPr>
        <a:xfrm>
          <a:off x="5236755" y="13941"/>
          <a:ext cx="1959880" cy="648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4.Choosing Predictive Models</a:t>
          </a:r>
        </a:p>
      </dsp:txBody>
      <dsp:txXfrm>
        <a:off x="5560755" y="13941"/>
        <a:ext cx="1311880" cy="648000"/>
      </dsp:txXfrm>
    </dsp:sp>
    <dsp:sp modelId="{5673EDA1-D759-4E06-A8AC-9E8D7C402636}">
      <dsp:nvSpPr>
        <dsp:cNvPr id="0" name=""/>
        <dsp:cNvSpPr/>
      </dsp:nvSpPr>
      <dsp:spPr>
        <a:xfrm>
          <a:off x="5236755" y="742941"/>
          <a:ext cx="1567904" cy="359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b="1" kern="1200" dirty="0">
              <a:latin typeface="Calibri" panose="020F0502020204030204"/>
              <a:ea typeface="+mn-ea"/>
              <a:cs typeface="+mn-cs"/>
            </a:rPr>
            <a:t> Python Machine Learning: 3 models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Logistic Regression</a:t>
          </a:r>
          <a:endParaRPr lang="en-SG" sz="1500" b="1" kern="1200" dirty="0">
            <a:latin typeface="Calibri" panose="020F0502020204030204"/>
            <a:ea typeface="+mn-ea"/>
            <a:cs typeface="+mn-cs"/>
          </a:endParaRP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 err="1"/>
            <a:t>Kneighbour</a:t>
          </a:r>
          <a:endParaRPr lang="en-SG" sz="1500" b="1" kern="1200" dirty="0">
            <a:latin typeface="Calibri" panose="020F0502020204030204"/>
            <a:ea typeface="+mn-ea"/>
            <a:cs typeface="+mn-cs"/>
          </a:endParaRP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Random Forest</a:t>
          </a:r>
          <a:endParaRPr lang="en-SG" sz="1500" b="1" kern="1200" dirty="0">
            <a:latin typeface="Calibri" panose="020F0502020204030204"/>
            <a:ea typeface="+mn-ea"/>
            <a:cs typeface="+mn-cs"/>
          </a:endParaRPr>
        </a:p>
      </dsp:txBody>
      <dsp:txXfrm>
        <a:off x="5236755" y="742941"/>
        <a:ext cx="1567904" cy="3594454"/>
      </dsp:txXfrm>
    </dsp:sp>
    <dsp:sp modelId="{D12353BB-3700-4BF1-8867-C57CDB44111A}">
      <dsp:nvSpPr>
        <dsp:cNvPr id="0" name=""/>
        <dsp:cNvSpPr/>
      </dsp:nvSpPr>
      <dsp:spPr>
        <a:xfrm>
          <a:off x="6980636" y="13941"/>
          <a:ext cx="1959880" cy="64800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5. Evaluate Model</a:t>
          </a:r>
        </a:p>
      </dsp:txBody>
      <dsp:txXfrm>
        <a:off x="7304636" y="13941"/>
        <a:ext cx="1311880" cy="648000"/>
      </dsp:txXfrm>
    </dsp:sp>
    <dsp:sp modelId="{DA65FC8A-829C-4B67-ABC9-6A1CB94BA567}">
      <dsp:nvSpPr>
        <dsp:cNvPr id="0" name=""/>
        <dsp:cNvSpPr/>
      </dsp:nvSpPr>
      <dsp:spPr>
        <a:xfrm>
          <a:off x="6980636" y="742941"/>
          <a:ext cx="1567904" cy="359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b="1" kern="1200" dirty="0"/>
            <a:t> Python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Accuracy Level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Confusion Matrix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Classification Report</a:t>
          </a:r>
          <a:endParaRPr lang="en-SG" sz="1500" kern="1200" dirty="0"/>
        </a:p>
      </dsp:txBody>
      <dsp:txXfrm>
        <a:off x="6980636" y="742941"/>
        <a:ext cx="1567904" cy="3594454"/>
      </dsp:txXfrm>
    </dsp:sp>
    <dsp:sp modelId="{EDBC3EC3-51EC-45DE-82BC-A12DE78C3362}">
      <dsp:nvSpPr>
        <dsp:cNvPr id="0" name=""/>
        <dsp:cNvSpPr/>
      </dsp:nvSpPr>
      <dsp:spPr>
        <a:xfrm>
          <a:off x="9001769" y="13941"/>
          <a:ext cx="1959880" cy="648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6. Test Model</a:t>
          </a:r>
        </a:p>
      </dsp:txBody>
      <dsp:txXfrm>
        <a:off x="9325769" y="13941"/>
        <a:ext cx="1311880" cy="648000"/>
      </dsp:txXfrm>
    </dsp:sp>
    <dsp:sp modelId="{4EAB460A-8050-4912-BC84-0BBAAD546C0E}">
      <dsp:nvSpPr>
        <dsp:cNvPr id="0" name=""/>
        <dsp:cNvSpPr/>
      </dsp:nvSpPr>
      <dsp:spPr>
        <a:xfrm>
          <a:off x="8844354" y="756883"/>
          <a:ext cx="2122409" cy="359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400" b="1" kern="1200" dirty="0"/>
            <a:t> </a:t>
          </a:r>
          <a:r>
            <a:rPr lang="en-SG" sz="1500" b="1" kern="1200" dirty="0"/>
            <a:t>Python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Baseline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Baseline remove ap-lo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Baseline remove height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Baseline add BMI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Baseline add BMI remove height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Baseline add BMI, remove </a:t>
          </a:r>
          <a:r>
            <a:rPr lang="en-SG" sz="1500" kern="1200" dirty="0" err="1"/>
            <a:t>ap_lo</a:t>
          </a:r>
          <a:r>
            <a:rPr lang="en-SG" sz="1500" kern="1200" dirty="0"/>
            <a:t>, remove </a:t>
          </a:r>
          <a:r>
            <a:rPr lang="en-SG" sz="1500" kern="1200" dirty="0" err="1"/>
            <a:t>ap_hi</a:t>
          </a:r>
          <a:endParaRPr lang="en-SG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Baseline add BMI, Blood Pressure Level</a:t>
          </a:r>
        </a:p>
      </dsp:txBody>
      <dsp:txXfrm>
        <a:off x="8844354" y="756883"/>
        <a:ext cx="2122409" cy="3594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A2ACB-2FE9-41A3-A8BD-5358C40CFF37}">
      <dsp:nvSpPr>
        <dsp:cNvPr id="0" name=""/>
        <dsp:cNvSpPr/>
      </dsp:nvSpPr>
      <dsp:spPr>
        <a:xfrm>
          <a:off x="0" y="3413850"/>
          <a:ext cx="5008487" cy="5032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Gender coding 0 and 1 interpretation </a:t>
          </a:r>
          <a:r>
            <a:rPr lang="en-SG" sz="1400" kern="1200" dirty="0">
              <a:sym typeface="Wingdings" panose="05000000000000000000" pitchFamily="2" charset="2"/>
            </a:rPr>
            <a:t> </a:t>
          </a:r>
          <a:r>
            <a:rPr lang="en-SG" sz="1400" kern="1200" dirty="0"/>
            <a:t>Data compilation team</a:t>
          </a:r>
          <a:endParaRPr lang="en-US" sz="1400" kern="1200" dirty="0"/>
        </a:p>
      </dsp:txBody>
      <dsp:txXfrm>
        <a:off x="0" y="3413850"/>
        <a:ext cx="5008487" cy="503213"/>
      </dsp:txXfrm>
    </dsp:sp>
    <dsp:sp modelId="{E4449979-E03C-4F45-853D-F139AE41F069}">
      <dsp:nvSpPr>
        <dsp:cNvPr id="0" name=""/>
        <dsp:cNvSpPr/>
      </dsp:nvSpPr>
      <dsp:spPr>
        <a:xfrm rot="10800000">
          <a:off x="0" y="2300676"/>
          <a:ext cx="5008487" cy="1120722"/>
        </a:xfrm>
        <a:prstGeom prst="upArrowCallou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interpretation of each factor coding (0,1)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ym typeface="Wingdings" panose="05000000000000000000" pitchFamily="2" charset="2"/>
            </a:rPr>
            <a:t> Assumption during cleaning is correct after rechecking Power BI  Master file for consistency  and easy reference</a:t>
          </a:r>
          <a:endParaRPr lang="en-US" sz="1400" kern="1200" dirty="0"/>
        </a:p>
      </dsp:txBody>
      <dsp:txXfrm rot="10800000">
        <a:off x="0" y="2300676"/>
        <a:ext cx="5008487" cy="728212"/>
      </dsp:txXfrm>
    </dsp:sp>
    <dsp:sp modelId="{99FD82FC-685A-4403-878E-CD1395169DC8}">
      <dsp:nvSpPr>
        <dsp:cNvPr id="0" name=""/>
        <dsp:cNvSpPr/>
      </dsp:nvSpPr>
      <dsp:spPr>
        <a:xfrm rot="10800000">
          <a:off x="0" y="1534282"/>
          <a:ext cx="5008487" cy="773941"/>
        </a:xfrm>
        <a:prstGeom prst="upArrowCallou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Any % weight for each factor </a:t>
          </a:r>
          <a:r>
            <a:rPr lang="en-SG" sz="1400" kern="1200" dirty="0">
              <a:sym typeface="Wingdings" panose="05000000000000000000" pitchFamily="2" charset="2"/>
            </a:rPr>
            <a:t></a:t>
          </a:r>
          <a:r>
            <a:rPr lang="en-SG" sz="1400" kern="1200" dirty="0"/>
            <a:t> If any ?</a:t>
          </a:r>
          <a:endParaRPr lang="en-US" sz="1400" kern="1200" dirty="0"/>
        </a:p>
      </dsp:txBody>
      <dsp:txXfrm rot="10800000">
        <a:off x="0" y="1534282"/>
        <a:ext cx="5008487" cy="502884"/>
      </dsp:txXfrm>
    </dsp:sp>
    <dsp:sp modelId="{E9D2EBF0-E719-4A50-AEA8-891A3EB1DF8C}">
      <dsp:nvSpPr>
        <dsp:cNvPr id="0" name=""/>
        <dsp:cNvSpPr/>
      </dsp:nvSpPr>
      <dsp:spPr>
        <a:xfrm rot="10800000">
          <a:off x="0" y="767888"/>
          <a:ext cx="5008487" cy="773941"/>
        </a:xfrm>
        <a:prstGeom prst="upArrowCallou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How derive disease and non-disease is unknown </a:t>
          </a:r>
          <a:r>
            <a:rPr lang="en-SG" sz="1400" kern="1200" dirty="0">
              <a:sym typeface="Wingdings" panose="05000000000000000000" pitchFamily="2" charset="2"/>
            </a:rPr>
            <a:t></a:t>
          </a:r>
          <a:r>
            <a:rPr lang="en-SG" sz="1400" kern="1200" dirty="0"/>
            <a:t> Data collection team</a:t>
          </a:r>
          <a:endParaRPr lang="en-US" sz="1400" kern="1200" dirty="0"/>
        </a:p>
      </dsp:txBody>
      <dsp:txXfrm rot="10800000">
        <a:off x="0" y="767888"/>
        <a:ext cx="5008487" cy="502884"/>
      </dsp:txXfrm>
    </dsp:sp>
    <dsp:sp modelId="{BA5D559F-9E24-4FCE-A851-8BD5D3FD672C}">
      <dsp:nvSpPr>
        <dsp:cNvPr id="0" name=""/>
        <dsp:cNvSpPr/>
      </dsp:nvSpPr>
      <dsp:spPr>
        <a:xfrm rot="10800000">
          <a:off x="0" y="1494"/>
          <a:ext cx="5008487" cy="773941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More patient data for age above 55 and below 40, smoker, drinker </a:t>
          </a:r>
          <a:r>
            <a:rPr lang="en-SG" sz="1400" kern="1200" dirty="0">
              <a:sym typeface="Wingdings" panose="05000000000000000000" pitchFamily="2" charset="2"/>
            </a:rPr>
            <a:t></a:t>
          </a:r>
          <a:r>
            <a:rPr lang="en-SG" sz="1400" kern="1200" dirty="0"/>
            <a:t> Data collection team</a:t>
          </a:r>
          <a:endParaRPr lang="en-US" sz="1400" kern="1200" dirty="0"/>
        </a:p>
      </dsp:txBody>
      <dsp:txXfrm rot="10800000">
        <a:off x="0" y="1494"/>
        <a:ext cx="5008487" cy="502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9F925-AC39-4935-A91D-B9B3878539F9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7A409-9421-45E2-8474-E81DEBF0F7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548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809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794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Csv file</a:t>
            </a:r>
          </a:p>
          <a:p>
            <a:r>
              <a:rPr lang="en-SG" dirty="0"/>
              <a:t>Dictionary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353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46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Our assumption for </a:t>
            </a:r>
            <a:r>
              <a:rPr lang="en-SG" dirty="0" err="1"/>
              <a:t>ap_hi</a:t>
            </a:r>
            <a:r>
              <a:rPr lang="en-SG" dirty="0"/>
              <a:t> is 70-190 and </a:t>
            </a:r>
            <a:r>
              <a:rPr lang="en-SG" dirty="0" err="1"/>
              <a:t>ap_lo</a:t>
            </a:r>
            <a:r>
              <a:rPr lang="en-SG" dirty="0"/>
              <a:t> is 40-100 , based on blood pressure chart research from blood pressure UK</a:t>
            </a:r>
          </a:p>
          <a:p>
            <a:r>
              <a:rPr lang="en-SG" dirty="0"/>
              <a:t>Similarly for weight and height, our assumption is height is 1.4m to 2.5m and weight is above 38kg</a:t>
            </a:r>
          </a:p>
          <a:p>
            <a:endParaRPr lang="en-SG" dirty="0"/>
          </a:p>
          <a:p>
            <a:r>
              <a:rPr lang="en-SG" dirty="0"/>
              <a:t>We also used column profile, column quality and column distribution to check and ensure no empty, no error, unique, distinct value for each column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858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Under exploratory data analysis, we use power Bi and Python to sanity </a:t>
            </a:r>
            <a:r>
              <a:rPr lang="en-SG" dirty="0" err="1"/>
              <a:t>analyze</a:t>
            </a:r>
            <a:r>
              <a:rPr lang="en-SG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644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used power BI as first glance understand and visualize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036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performed overall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120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use data frame describe to get statistic analysis, data frames shape to recheck data type for each column and any null data</a:t>
            </a:r>
          </a:p>
          <a:p>
            <a:r>
              <a:rPr lang="en-SG" dirty="0"/>
              <a:t>We find mean </a:t>
            </a:r>
            <a:r>
              <a:rPr lang="en-SG" dirty="0" err="1"/>
              <a:t>mean</a:t>
            </a:r>
            <a:r>
              <a:rPr lang="en-SG" dirty="0"/>
              <a:t> each factor with disease</a:t>
            </a:r>
          </a:p>
          <a:p>
            <a:r>
              <a:rPr lang="en-SG" dirty="0"/>
              <a:t>We check probability of getting disease with few of each factor e.g. </a:t>
            </a:r>
            <a:r>
              <a:rPr lang="en-SG" dirty="0" err="1"/>
              <a:t>ap_hi</a:t>
            </a:r>
            <a:r>
              <a:rPr lang="en-SG" dirty="0"/>
              <a:t>, </a:t>
            </a:r>
            <a:r>
              <a:rPr lang="en-SG" dirty="0" err="1"/>
              <a:t>ap_lo</a:t>
            </a:r>
            <a:r>
              <a:rPr lang="en-SG" dirty="0"/>
              <a:t>, smoke, drink, exercise, weight , age</a:t>
            </a:r>
          </a:p>
          <a:p>
            <a:r>
              <a:rPr lang="en-SG" dirty="0"/>
              <a:t>We plotted histogram chart to understand distribution each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478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Next we lot correlation heatmap </a:t>
            </a:r>
          </a:p>
          <a:p>
            <a:r>
              <a:rPr lang="en-SG" dirty="0"/>
              <a:t>Find and sort correlation between disease with each factor to find which one has strongest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7A409-9421-45E2-8474-E81DEBF0F71B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239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38E4-1BC5-AEF1-810B-107F3C800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BC982-DCA2-1224-8F25-1E952CCB6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77CD-3829-F90E-FAA8-79CCF106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90F33-6547-2221-2E35-9349795A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F8F1B-63B0-A84D-023E-A3DD2A75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28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DC8D-F694-FFB8-19A1-FB06E276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7AD6E-56B0-9659-6B4B-0798DC17C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292F0-F5C2-C68D-5640-BBA3B1C4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AFFCE-F5ED-7A81-0D28-C42A606C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03312-CA8C-9920-B933-AF3382B8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956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F16CF-51B4-D7D2-8850-39AFD8870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10DA0-5B77-C994-0362-B8D4B72EF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0E786-19BB-EFD3-5121-830509CB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85F41-AF86-AD2E-2AE2-ED63DAA1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07962-C32B-78B2-4A21-5E827B96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522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364A-2DEA-5A7A-E544-AAE3CAB6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209F4-637F-B279-A6B9-59413378E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7CAD7-CC55-A832-8F88-F089881A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8F828-E1F7-96E4-8B14-40055593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BD49-8634-063E-8E50-886DD821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63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740DD-F73E-3833-919C-6CEC81AD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1A1B6-6FE8-328A-12C3-05AD383BA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6120-C982-3DA1-1D5E-A7A5F0D0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9099C-8F78-8753-CAE6-6007B0CC0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F87C1-31EA-0F13-5A93-B3699289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387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37B5-5BCA-8ADD-D3D1-4AB158A7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045D9-20DF-FF9A-E3E0-73D341CB2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72D8A-5382-189A-5BD0-8763B424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5D386-A605-7F88-937F-A08195FE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7BF39-9C26-4F5F-DD6A-1AD6A5D7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BA29C-D248-910F-9EA0-84FF3D2A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28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99BB-D51B-0F8E-3501-0D0CA05C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EF144-4403-599A-E31A-F478DF792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0EE1A-77C0-9D07-6B9B-EC7938949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CC46E-9549-0F0A-A04A-2D631D4A7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977FB-C143-D334-F64D-BCEDA0D9E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1F588-2EE3-11FE-925F-44AF780E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03C600-1C40-1E6D-4859-0B9695FB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63649-A32F-253B-49C7-4CC3E7A7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28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BA12-68B2-0E8A-351A-34A2EDBC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8F4A3-0949-BE7C-EEDF-4F014EE0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FCB5F-2A91-2E2E-E4F2-EAF04C11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094FB-0816-8DB4-1521-E00A7655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763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93CAF-F2FD-CEBD-33C6-9AD62D5E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22EED-ABD1-DFD7-CF8C-4689E58D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F3AC5-4B72-8A2C-FB49-E723217E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625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4863-5A2E-1B9C-A08A-274E20A4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72BB-0CAE-068F-5714-BF5CD0FC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F8CE9-36C6-E509-8412-3DAED9174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B39BC-F6E8-7D68-D7A0-4501AE43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C5717-5B66-4990-35CF-01081F28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14A44-9EB1-C0D8-70E6-A4852C49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482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6E0C-9CC5-BFC1-5BB4-FB7660A9B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7736C-0CA4-CDA0-F53C-621659776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EA2E-3F74-A903-CDA3-D35A935D2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C0DCA-5A89-DCDB-5A4C-F3241F6B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78A0E-2DD4-51D1-8EB2-0DA13BD1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D2136-36AF-18DB-7DD2-2DD69C7B2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88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C0080-1B33-B6BC-BF5D-2A1686CC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EAF5-A118-26D6-0038-7EC97C7ED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18751-E7A6-4F22-39C4-5C47DE36B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12885-94CC-467B-8C8C-B169127F1453}" type="datetimeFigureOut">
              <a:rPr lang="en-SG" smtClean="0"/>
              <a:t>12/12/2023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82D90-C5DF-2240-901B-93F96EE55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272B0-BF6B-3DC2-D379-BBDACF211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CB431-F21A-42BC-B75B-3B0FEDBA466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761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www.myheart.org.sg/health/risk-factors/high-blood-pressure/#:~:text=Normal%3A%20A%20normal%20blood%20pressure,%2F60mmHg%20to%20120%2F80mmHg." TargetMode="External"/><Relationship Id="rId7" Type="http://schemas.openxmlformats.org/officeDocument/2006/relationships/image" Target="../media/image90.jpeg"/><Relationship Id="rId2" Type="http://schemas.openxmlformats.org/officeDocument/2006/relationships/hyperlink" Target="https://my-doc.com/ask-a-dietitian/easy-guide-to-understanding-food-labels-when-you-have-high-cholestero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hyperlink" Target="https://www.activ8rlives.com/support/data-collected/cardiovascular-and-respiratory/blood-pressure" TargetMode="External"/><Relationship Id="rId4" Type="http://schemas.openxmlformats.org/officeDocument/2006/relationships/hyperlink" Target="https://www.myheart.org.sg/tools-resources/bmi-calculator/" TargetMode="External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Macro-Enabled_Worksheet.xlsm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ethoscope formed in a heart">
            <a:extLst>
              <a:ext uri="{FF2B5EF4-FFF2-40B4-BE49-F238E27FC236}">
                <a16:creationId xmlns:a16="http://schemas.microsoft.com/office/drawing/2014/main" id="{ED7744D8-AA7D-A97F-5880-3925ACC5C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" r="25882" b="758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D2214-22D0-DC06-C831-F1B7DE0B0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Alasassy Caps" panose="020F0502020204030204" pitchFamily="2" charset="0"/>
                <a:cs typeface="Dreaming Outloud Script Pro" panose="03050502040304050704" pitchFamily="66" charset="0"/>
              </a:rPr>
              <a:t>CAPSTONE PROJECT -</a:t>
            </a:r>
            <a:br>
              <a:rPr lang="en-US" sz="4800" b="1" dirty="0">
                <a:solidFill>
                  <a:schemeClr val="bg1"/>
                </a:solidFill>
                <a:latin typeface="Alasassy Caps" panose="020F0502020204030204" pitchFamily="2" charset="0"/>
                <a:cs typeface="Dreaming Outloud Script Pro" panose="03050502040304050704" pitchFamily="66" charset="0"/>
              </a:rPr>
            </a:br>
            <a:r>
              <a:rPr lang="en-US" sz="4800" b="1" dirty="0">
                <a:solidFill>
                  <a:schemeClr val="bg1"/>
                </a:solidFill>
                <a:latin typeface="Alasassy Caps" panose="020F0502020204030204" pitchFamily="2" charset="0"/>
                <a:cs typeface="Dreaming Outloud Script Pro" panose="03050502040304050704" pitchFamily="66" charset="0"/>
              </a:rPr>
              <a:t>predictive model for HEART DISEASE </a:t>
            </a:r>
            <a:endParaRPr lang="en-SG" sz="4800" b="1" dirty="0">
              <a:solidFill>
                <a:schemeClr val="bg1"/>
              </a:solidFill>
              <a:latin typeface="Alasassy Caps" panose="020F0502020204030204" pitchFamily="2" charset="0"/>
              <a:cs typeface="Dreaming Outloud Script Pro" panose="030505020403040507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7EB92-6292-EBE1-4701-F36F8BAE9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977641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Catherine Nguyen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6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bstract green lights">
            <a:extLst>
              <a:ext uri="{FF2B5EF4-FFF2-40B4-BE49-F238E27FC236}">
                <a16:creationId xmlns:a16="http://schemas.microsoft.com/office/drawing/2014/main" id="{69EEDAD9-BB7B-F168-ABF0-73CE040C4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9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B776D-D5B9-805F-A163-16849D9F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59" y="2918968"/>
            <a:ext cx="4044316" cy="11257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/>
              <a:t>1. Data Cleaning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85EDC2-E635-AB88-E7BD-9EE9271208A7}"/>
              </a:ext>
            </a:extLst>
          </p:cNvPr>
          <p:cNvSpPr>
            <a:spLocks/>
          </p:cNvSpPr>
          <p:nvPr/>
        </p:nvSpPr>
        <p:spPr>
          <a:xfrm>
            <a:off x="371094" y="4414520"/>
            <a:ext cx="3438906" cy="151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700" dirty="0"/>
            </a:br>
            <a:endParaRPr lang="en-US"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B8D2D-E7FF-6F9F-6C88-E312493B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94" y="211792"/>
            <a:ext cx="5092756" cy="47527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5105F-53D0-2C36-5C19-E2DAA54BC09D}"/>
              </a:ext>
            </a:extLst>
          </p:cNvPr>
          <p:cNvSpPr/>
          <p:nvPr/>
        </p:nvSpPr>
        <p:spPr>
          <a:xfrm>
            <a:off x="535280" y="218463"/>
            <a:ext cx="724045" cy="4560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75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C10CBC8-7837-4750-8EE9-B4C3D5048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9014793-11D4-4A17-9261-1A2E683AD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104482" y="-5104482"/>
            <a:ext cx="1983037" cy="12192001"/>
          </a:xfrm>
          <a:custGeom>
            <a:avLst/>
            <a:gdLst>
              <a:gd name="connsiteX0" fmla="*/ 0 w 1983037"/>
              <a:gd name="connsiteY0" fmla="*/ 0 h 12192001"/>
              <a:gd name="connsiteX1" fmla="*/ 0 w 1983037"/>
              <a:gd name="connsiteY1" fmla="*/ 12192001 h 12192001"/>
              <a:gd name="connsiteX2" fmla="*/ 1945626 w 1983037"/>
              <a:gd name="connsiteY2" fmla="*/ 12192001 h 12192001"/>
              <a:gd name="connsiteX3" fmla="*/ 1914883 w 1983037"/>
              <a:gd name="connsiteY3" fmla="*/ 11926947 h 12192001"/>
              <a:gd name="connsiteX4" fmla="*/ 1887405 w 1983037"/>
              <a:gd name="connsiteY4" fmla="*/ 10882179 h 12192001"/>
              <a:gd name="connsiteX5" fmla="*/ 1955094 w 1983037"/>
              <a:gd name="connsiteY5" fmla="*/ 9717835 h 12192001"/>
              <a:gd name="connsiteX6" fmla="*/ 1955094 w 1983037"/>
              <a:gd name="connsiteY6" fmla="*/ 9338013 h 12192001"/>
              <a:gd name="connsiteX7" fmla="*/ 1947423 w 1983037"/>
              <a:gd name="connsiteY7" fmla="*/ 8936699 h 12192001"/>
              <a:gd name="connsiteX8" fmla="*/ 1949002 w 1983037"/>
              <a:gd name="connsiteY8" fmla="*/ 7709920 h 12192001"/>
              <a:gd name="connsiteX9" fmla="*/ 1930276 w 1983037"/>
              <a:gd name="connsiteY9" fmla="*/ 6277504 h 12192001"/>
              <a:gd name="connsiteX10" fmla="*/ 1954643 w 1983037"/>
              <a:gd name="connsiteY10" fmla="*/ 5307481 h 12192001"/>
              <a:gd name="connsiteX11" fmla="*/ 1944941 w 1983037"/>
              <a:gd name="connsiteY11" fmla="*/ 4949831 h 12192001"/>
              <a:gd name="connsiteX12" fmla="*/ 1961187 w 1983037"/>
              <a:gd name="connsiteY12" fmla="*/ 4137481 h 12192001"/>
              <a:gd name="connsiteX13" fmla="*/ 1964118 w 1983037"/>
              <a:gd name="connsiteY13" fmla="*/ 3194148 h 12192001"/>
              <a:gd name="connsiteX14" fmla="*/ 1914708 w 1983037"/>
              <a:gd name="connsiteY14" fmla="*/ 1979808 h 12192001"/>
              <a:gd name="connsiteX15" fmla="*/ 1949679 w 1983037"/>
              <a:gd name="connsiteY15" fmla="*/ 1443897 h 12192001"/>
              <a:gd name="connsiteX16" fmla="*/ 1942685 w 1983037"/>
              <a:gd name="connsiteY16" fmla="*/ 749860 h 12192001"/>
              <a:gd name="connsiteX17" fmla="*/ 1933706 w 1983037"/>
              <a:gd name="connsiteY17" fmla="*/ 168558 h 12192001"/>
              <a:gd name="connsiteX18" fmla="*/ 1950785 w 1983037"/>
              <a:gd name="connsiteY18" fmla="*/ 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83037" h="12192001">
                <a:moveTo>
                  <a:pt x="0" y="0"/>
                </a:moveTo>
                <a:lnTo>
                  <a:pt x="0" y="12192001"/>
                </a:lnTo>
                <a:lnTo>
                  <a:pt x="1945626" y="12192001"/>
                </a:lnTo>
                <a:lnTo>
                  <a:pt x="1914883" y="11926947"/>
                </a:lnTo>
                <a:cubicBezTo>
                  <a:pt x="1884529" y="11579709"/>
                  <a:pt x="1881652" y="11231009"/>
                  <a:pt x="1887405" y="10882179"/>
                </a:cubicBezTo>
                <a:cubicBezTo>
                  <a:pt x="1893725" y="10493309"/>
                  <a:pt x="1911547" y="10104667"/>
                  <a:pt x="1955094" y="9717835"/>
                </a:cubicBezTo>
                <a:cubicBezTo>
                  <a:pt x="1966715" y="9591491"/>
                  <a:pt x="1966715" y="9464357"/>
                  <a:pt x="1955094" y="9338013"/>
                </a:cubicBezTo>
                <a:cubicBezTo>
                  <a:pt x="1945663" y="9204453"/>
                  <a:pt x="1943091" y="9070511"/>
                  <a:pt x="1947423" y="8936699"/>
                </a:cubicBezTo>
                <a:cubicBezTo>
                  <a:pt x="1960283" y="8527701"/>
                  <a:pt x="1930726" y="8118470"/>
                  <a:pt x="1949002" y="7709920"/>
                </a:cubicBezTo>
                <a:cubicBezTo>
                  <a:pt x="1970436" y="7231918"/>
                  <a:pt x="1945393" y="6755049"/>
                  <a:pt x="1930276" y="6277504"/>
                </a:cubicBezTo>
                <a:cubicBezTo>
                  <a:pt x="1920123" y="5954014"/>
                  <a:pt x="1913803" y="5630292"/>
                  <a:pt x="1954643" y="5307481"/>
                </a:cubicBezTo>
                <a:cubicBezTo>
                  <a:pt x="1969761" y="5188718"/>
                  <a:pt x="1956899" y="5068596"/>
                  <a:pt x="1944941" y="4949831"/>
                </a:cubicBezTo>
                <a:cubicBezTo>
                  <a:pt x="1917866" y="4678139"/>
                  <a:pt x="1932758" y="4407584"/>
                  <a:pt x="1961187" y="4137481"/>
                </a:cubicBezTo>
                <a:cubicBezTo>
                  <a:pt x="1994579" y="3823035"/>
                  <a:pt x="1984877" y="3508818"/>
                  <a:pt x="1964118" y="3194148"/>
                </a:cubicBezTo>
                <a:cubicBezTo>
                  <a:pt x="1937270" y="2789895"/>
                  <a:pt x="1903424" y="2387003"/>
                  <a:pt x="1914708" y="1979808"/>
                </a:cubicBezTo>
                <a:cubicBezTo>
                  <a:pt x="1919446" y="1800868"/>
                  <a:pt x="1935466" y="1622384"/>
                  <a:pt x="1949679" y="1443897"/>
                </a:cubicBezTo>
                <a:cubicBezTo>
                  <a:pt x="1964278" y="1212701"/>
                  <a:pt x="1961931" y="980722"/>
                  <a:pt x="1942685" y="749860"/>
                </a:cubicBezTo>
                <a:cubicBezTo>
                  <a:pt x="1929825" y="555933"/>
                  <a:pt x="1921533" y="362007"/>
                  <a:pt x="1933706" y="168558"/>
                </a:cubicBezTo>
                <a:lnTo>
                  <a:pt x="19507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B776D-D5B9-805F-A163-16849D9F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Data Cleaning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1F48E82-C6E4-D7C9-9DE9-D9670C449825}"/>
              </a:ext>
            </a:extLst>
          </p:cNvPr>
          <p:cNvSpPr>
            <a:spLocks/>
          </p:cNvSpPr>
          <p:nvPr/>
        </p:nvSpPr>
        <p:spPr>
          <a:xfrm>
            <a:off x="338137" y="1965824"/>
            <a:ext cx="11515725" cy="4351338"/>
          </a:xfrm>
          <a:prstGeom prst="rect">
            <a:avLst/>
          </a:prstGeom>
        </p:spPr>
        <p:txBody>
          <a:bodyPr/>
          <a:lstStyle/>
          <a:p>
            <a:pPr defTabSz="619963">
              <a:spcAft>
                <a:spcPts val="678"/>
              </a:spcAft>
            </a:pPr>
            <a:r>
              <a:rPr lang="en-US" dirty="0">
                <a:solidFill>
                  <a:srgbClr val="000000"/>
                </a:solidFill>
                <a:latin typeface="CIDFont+F2"/>
              </a:rPr>
              <a:t> Used Power Query to perform data cleaning: check missing, blank, error, duplicate, correct data type, age column ( convert days into Year), corrected </a:t>
            </a:r>
            <a:r>
              <a:rPr lang="en-US" dirty="0" err="1">
                <a:solidFill>
                  <a:srgbClr val="000000"/>
                </a:solidFill>
                <a:latin typeface="CIDFont+F2"/>
              </a:rPr>
              <a:t>ap_hi</a:t>
            </a:r>
            <a:r>
              <a:rPr lang="en-US" dirty="0">
                <a:solidFill>
                  <a:srgbClr val="000000"/>
                </a:solidFill>
                <a:latin typeface="CIDFont+F2"/>
              </a:rPr>
              <a:t> with negative figure (assumption: typo) , etc.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85EDC2-E635-AB88-E7BD-9EE9271208A7}"/>
              </a:ext>
            </a:extLst>
          </p:cNvPr>
          <p:cNvSpPr>
            <a:spLocks/>
          </p:cNvSpPr>
          <p:nvPr/>
        </p:nvSpPr>
        <p:spPr>
          <a:xfrm>
            <a:off x="811911" y="2028810"/>
            <a:ext cx="2721313" cy="944412"/>
          </a:xfrm>
          <a:prstGeom prst="rect">
            <a:avLst/>
          </a:prstGeom>
        </p:spPr>
        <p:txBody>
          <a:bodyPr/>
          <a:lstStyle/>
          <a:p>
            <a:pPr defTabSz="619963">
              <a:spcAft>
                <a:spcPts val="678"/>
              </a:spcAft>
            </a:pPr>
            <a:br>
              <a:rPr lang="en-US" sz="12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S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DD8B25-0B9D-D3DE-56E1-2780F475777B}"/>
              </a:ext>
            </a:extLst>
          </p:cNvPr>
          <p:cNvSpPr>
            <a:spLocks/>
          </p:cNvSpPr>
          <p:nvPr/>
        </p:nvSpPr>
        <p:spPr>
          <a:xfrm>
            <a:off x="7918224" y="2639216"/>
            <a:ext cx="1977180" cy="219265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pPr algn="ctr" defTabSz="340980">
              <a:spcAft>
                <a:spcPts val="407"/>
              </a:spcAft>
            </a:pPr>
            <a:r>
              <a:rPr lang="en-SG" sz="122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cleaning</a:t>
            </a:r>
            <a:endParaRPr lang="en-SG" sz="4400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F040ED-25C3-71D3-6620-B80B981A24EE}"/>
              </a:ext>
            </a:extLst>
          </p:cNvPr>
          <p:cNvSpPr>
            <a:spLocks/>
          </p:cNvSpPr>
          <p:nvPr/>
        </p:nvSpPr>
        <p:spPr>
          <a:xfrm>
            <a:off x="10061901" y="2630998"/>
            <a:ext cx="1986917" cy="219265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pPr algn="ctr" defTabSz="340980">
              <a:spcAft>
                <a:spcPts val="407"/>
              </a:spcAft>
            </a:pPr>
            <a:r>
              <a:rPr lang="en-SG" sz="122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cleaning</a:t>
            </a:r>
            <a:endParaRPr lang="en-S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0CFD6-7F08-A966-3C30-D5842DCD4EC0}"/>
              </a:ext>
            </a:extLst>
          </p:cNvPr>
          <p:cNvSpPr txBox="1"/>
          <p:nvPr/>
        </p:nvSpPr>
        <p:spPr>
          <a:xfrm>
            <a:off x="8476761" y="2929898"/>
            <a:ext cx="1034072" cy="3313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40980">
              <a:spcAft>
                <a:spcPts val="407"/>
              </a:spcAft>
            </a:pPr>
            <a:r>
              <a:rPr lang="en-SG" sz="61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70,000 rows; 16 columns</a:t>
            </a:r>
          </a:p>
          <a:p>
            <a:pPr defTabSz="340980">
              <a:spcAft>
                <a:spcPts val="407"/>
              </a:spcAft>
            </a:pPr>
            <a:r>
              <a:rPr lang="en-SG" sz="61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0 missing values</a:t>
            </a:r>
            <a:endParaRPr lang="en-SG" sz="900" dirty="0"/>
          </a:p>
        </p:txBody>
      </p:sp>
      <p:pic>
        <p:nvPicPr>
          <p:cNvPr id="7" name="Picture 6" descr="A table of medical records&#10;&#10;Description automatically generated">
            <a:extLst>
              <a:ext uri="{FF2B5EF4-FFF2-40B4-BE49-F238E27FC236}">
                <a16:creationId xmlns:a16="http://schemas.microsoft.com/office/drawing/2014/main" id="{33DA5524-9F54-CBD4-2D23-D67C0A26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65" y="3503920"/>
            <a:ext cx="1912692" cy="1907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DC29B5-196C-884A-6B21-0E61679E52AB}"/>
              </a:ext>
            </a:extLst>
          </p:cNvPr>
          <p:cNvSpPr txBox="1"/>
          <p:nvPr/>
        </p:nvSpPr>
        <p:spPr>
          <a:xfrm>
            <a:off x="10500520" y="2934035"/>
            <a:ext cx="1034071" cy="3500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40980">
              <a:spcAft>
                <a:spcPts val="407"/>
              </a:spcAft>
            </a:pPr>
            <a:r>
              <a:rPr lang="en-SG" sz="67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67770 rows; 30 columns</a:t>
            </a:r>
          </a:p>
          <a:p>
            <a:pPr defTabSz="340980">
              <a:spcAft>
                <a:spcPts val="407"/>
              </a:spcAft>
            </a:pPr>
            <a:r>
              <a:rPr lang="en-SG" sz="67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0 missing values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0AD95-BF70-327A-5149-D0F1E31C7C7D}"/>
              </a:ext>
            </a:extLst>
          </p:cNvPr>
          <p:cNvSpPr txBox="1"/>
          <p:nvPr/>
        </p:nvSpPr>
        <p:spPr>
          <a:xfrm>
            <a:off x="8298317" y="5534932"/>
            <a:ext cx="1390960" cy="901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0137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SG" sz="746" b="1" kern="1200" dirty="0">
                <a:solidFill>
                  <a:schemeClr val="dk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We also removed:</a:t>
            </a:r>
          </a:p>
          <a:p>
            <a:pPr defTabSz="30137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SG" sz="746" kern="1200" dirty="0">
                <a:solidFill>
                  <a:schemeClr val="dk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+ </a:t>
            </a:r>
            <a:r>
              <a:rPr lang="en-SG" sz="746" kern="1200" dirty="0" err="1">
                <a:solidFill>
                  <a:schemeClr val="dk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ap_hi</a:t>
            </a:r>
            <a:r>
              <a:rPr lang="en-SG" sz="746" kern="1200" dirty="0">
                <a:solidFill>
                  <a:schemeClr val="dk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above 190, below 70 </a:t>
            </a:r>
            <a:endParaRPr lang="en-SG" sz="746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lvl="1" defTabSz="30137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SG" sz="746" kern="1200" dirty="0">
                <a:solidFill>
                  <a:schemeClr val="dk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+ </a:t>
            </a:r>
            <a:r>
              <a:rPr lang="en-SG" sz="746" kern="1200" dirty="0" err="1">
                <a:solidFill>
                  <a:schemeClr val="dk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ap_lo</a:t>
            </a:r>
            <a:r>
              <a:rPr lang="en-SG" sz="746" kern="1200" dirty="0">
                <a:solidFill>
                  <a:schemeClr val="dk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above 100 and below 40</a:t>
            </a:r>
            <a:endParaRPr lang="en-SG" sz="746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lvl="1" defTabSz="30137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746" kern="1200" dirty="0">
                <a:solidFill>
                  <a:schemeClr val="dk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+ </a:t>
            </a:r>
            <a:r>
              <a:rPr lang="en-US" sz="746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height below 140cm..</a:t>
            </a:r>
            <a:endParaRPr lang="en-SG" sz="746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lvl="1" defTabSz="30137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746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+ weight below 38kg. </a:t>
            </a:r>
          </a:p>
          <a:p>
            <a:pPr marL="0" lvl="1" defTabSz="30137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746" kern="1200" dirty="0">
                <a:solidFill>
                  <a:schemeClr val="dk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+ </a:t>
            </a:r>
            <a:r>
              <a:rPr lang="en-US" sz="746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height 250cm</a:t>
            </a:r>
            <a:endParaRPr lang="en-SG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9892150-44BC-908B-0F3D-8BFC3A5E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1" y="2622468"/>
            <a:ext cx="7781440" cy="41527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C6679E-1C47-29DF-4DBD-142C097E7DDD}"/>
              </a:ext>
            </a:extLst>
          </p:cNvPr>
          <p:cNvSpPr/>
          <p:nvPr/>
        </p:nvSpPr>
        <p:spPr>
          <a:xfrm>
            <a:off x="146304" y="3575304"/>
            <a:ext cx="6675120" cy="612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6CD974-9B1F-EED1-4D3E-6BC0C9836E20}"/>
              </a:ext>
            </a:extLst>
          </p:cNvPr>
          <p:cNvSpPr/>
          <p:nvPr/>
        </p:nvSpPr>
        <p:spPr>
          <a:xfrm>
            <a:off x="838200" y="3127248"/>
            <a:ext cx="734568" cy="155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35117A-C51C-D9C2-BB57-35E188D2E65F}"/>
              </a:ext>
            </a:extLst>
          </p:cNvPr>
          <p:cNvSpPr/>
          <p:nvPr/>
        </p:nvSpPr>
        <p:spPr>
          <a:xfrm>
            <a:off x="1447142" y="2831592"/>
            <a:ext cx="849453" cy="29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8BBE7-DF5B-5E58-11AD-F36332B0A574}"/>
              </a:ext>
            </a:extLst>
          </p:cNvPr>
          <p:cNvSpPr/>
          <p:nvPr/>
        </p:nvSpPr>
        <p:spPr>
          <a:xfrm>
            <a:off x="138416" y="5760720"/>
            <a:ext cx="1132600" cy="393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18FFE8-CF58-2D33-68E2-6DD208C8E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109" y="3489381"/>
            <a:ext cx="2195599" cy="32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8" grpId="0" animBg="1"/>
      <p:bldP spid="10" grpId="0" animBg="1"/>
      <p:bldP spid="5" grpId="1" animBg="1"/>
      <p:bldP spid="12" grpId="0" animBg="1"/>
      <p:bldP spid="15" grpId="0" animBg="1"/>
      <p:bldP spid="3" grpId="0" animBg="1"/>
      <p:bldP spid="4" grpId="0" animBg="1"/>
      <p:bldP spid="6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B776D-D5B9-805F-A163-16849D9F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640080"/>
            <a:ext cx="390333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2.Exploratory Data Analysis</a:t>
            </a: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Graph">
            <a:extLst>
              <a:ext uri="{FF2B5EF4-FFF2-40B4-BE49-F238E27FC236}">
                <a16:creationId xmlns:a16="http://schemas.microsoft.com/office/drawing/2014/main" id="{78DAD8BF-8A5B-8B02-D21E-FA24D76B5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2" r="2428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85EDC2-E635-AB88-E7BD-9EE9271208A7}"/>
              </a:ext>
            </a:extLst>
          </p:cNvPr>
          <p:cNvSpPr>
            <a:spLocks/>
          </p:cNvSpPr>
          <p:nvPr/>
        </p:nvSpPr>
        <p:spPr>
          <a:xfrm>
            <a:off x="622661" y="2311695"/>
            <a:ext cx="5157787" cy="3684588"/>
          </a:xfrm>
          <a:prstGeom prst="rect">
            <a:avLst/>
          </a:prstGeom>
        </p:spPr>
        <p:txBody>
          <a:bodyPr/>
          <a:lstStyle/>
          <a:p>
            <a:endParaRPr lang="en-S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56BDF1-57F1-90B0-79C8-42A1EECEA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6" y="244137"/>
            <a:ext cx="5092756" cy="4752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3ABBE1-7D08-7B76-EF4F-27F0E4E3C295}"/>
              </a:ext>
            </a:extLst>
          </p:cNvPr>
          <p:cNvSpPr/>
          <p:nvPr/>
        </p:nvSpPr>
        <p:spPr>
          <a:xfrm>
            <a:off x="1047750" y="286557"/>
            <a:ext cx="714375" cy="3886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592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financial graph">
            <a:extLst>
              <a:ext uri="{FF2B5EF4-FFF2-40B4-BE49-F238E27FC236}">
                <a16:creationId xmlns:a16="http://schemas.microsoft.com/office/drawing/2014/main" id="{5914998C-8445-1A4A-3587-596321974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8" r="174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83F061-8460-A318-0A0B-EF2D0F22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Power BI :</a:t>
            </a:r>
            <a:r>
              <a:rPr lang="en-US" sz="48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4800" b="0" dirty="0">
                <a:solidFill>
                  <a:schemeClr val="bg1"/>
                </a:solidFill>
              </a:rPr>
              <a:t>Visualize data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16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49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49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1385E-9DF3-5C40-1B1C-8C767D007FC0}"/>
              </a:ext>
            </a:extLst>
          </p:cNvPr>
          <p:cNvSpPr txBox="1"/>
          <p:nvPr/>
        </p:nvSpPr>
        <p:spPr>
          <a:xfrm>
            <a:off x="1195075" y="849634"/>
            <a:ext cx="36615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900" dirty="0"/>
          </a:p>
          <a:p>
            <a:pPr algn="ctr"/>
            <a:r>
              <a:rPr lang="en-US" dirty="0"/>
              <a:t>Overall Summary</a:t>
            </a:r>
          </a:p>
          <a:p>
            <a:pPr algn="ctr"/>
            <a:endParaRPr lang="en-SG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8B070-995E-29F0-B04B-AD51439D7ECC}"/>
              </a:ext>
            </a:extLst>
          </p:cNvPr>
          <p:cNvSpPr txBox="1"/>
          <p:nvPr/>
        </p:nvSpPr>
        <p:spPr>
          <a:xfrm>
            <a:off x="6653196" y="849633"/>
            <a:ext cx="462966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Analyze Diastolic, Systolic with Weight, Height and Risk of disease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E303C-24BD-31AE-04B6-89EA24B95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9" y="1986265"/>
            <a:ext cx="4955286" cy="2885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66BC98-3508-8374-A377-16C3194E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915" y="2004495"/>
            <a:ext cx="5044228" cy="28672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FE537A-DE87-27A3-E224-8DF93395A561}"/>
              </a:ext>
            </a:extLst>
          </p:cNvPr>
          <p:cNvSpPr/>
          <p:nvPr/>
        </p:nvSpPr>
        <p:spPr>
          <a:xfrm>
            <a:off x="857250" y="5114925"/>
            <a:ext cx="4086225" cy="79057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From high level , we analyse the relationship each factor with disease and understand the population breakdown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6B5AF7-EC26-E6B9-61FE-6EE1C1D91A4A}"/>
              </a:ext>
            </a:extLst>
          </p:cNvPr>
          <p:cNvSpPr/>
          <p:nvPr/>
        </p:nvSpPr>
        <p:spPr>
          <a:xfrm>
            <a:off x="6791325" y="5114925"/>
            <a:ext cx="4491537" cy="79057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Next, we analyse  relationship among few factors to understand whether there is any relationship, pattern or trend</a:t>
            </a:r>
          </a:p>
        </p:txBody>
      </p:sp>
    </p:spTree>
    <p:extLst>
      <p:ext uri="{BB962C8B-B14F-4D97-AF65-F5344CB8AC3E}">
        <p14:creationId xmlns:p14="http://schemas.microsoft.com/office/powerpoint/2010/main" val="313389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49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49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1385E-9DF3-5C40-1B1C-8C767D007FC0}"/>
              </a:ext>
            </a:extLst>
          </p:cNvPr>
          <p:cNvSpPr txBox="1"/>
          <p:nvPr/>
        </p:nvSpPr>
        <p:spPr>
          <a:xfrm>
            <a:off x="1057052" y="852752"/>
            <a:ext cx="4161929" cy="643212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Analyze Exercise with Blood pressure, BMI, cholesterol Glucose and Risk of disease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8B070-995E-29F0-B04B-AD51439D7ECC}"/>
              </a:ext>
            </a:extLst>
          </p:cNvPr>
          <p:cNvSpPr txBox="1"/>
          <p:nvPr/>
        </p:nvSpPr>
        <p:spPr>
          <a:xfrm>
            <a:off x="6653196" y="849633"/>
            <a:ext cx="462966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Analyze Age, Weight Category and Risk of disease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B72C2-4B86-4BCA-0F3D-D42C12BE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1" y="2043553"/>
            <a:ext cx="5134822" cy="2770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DF5F20-7D4C-03C2-E758-2F4E1565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89" y="1996729"/>
            <a:ext cx="5156279" cy="28177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FBB8C-7B33-E9CD-9336-5064C63957EF}"/>
              </a:ext>
            </a:extLst>
          </p:cNvPr>
          <p:cNvSpPr/>
          <p:nvPr/>
        </p:nvSpPr>
        <p:spPr>
          <a:xfrm>
            <a:off x="892247" y="5133975"/>
            <a:ext cx="4491537" cy="79057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Continue analyse the relationship among few factors to understand whether there is any relationship, pattern or trend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ABB7-6B11-1570-5E0E-6CC500229F3D}"/>
              </a:ext>
            </a:extLst>
          </p:cNvPr>
          <p:cNvSpPr/>
          <p:nvPr/>
        </p:nvSpPr>
        <p:spPr>
          <a:xfrm>
            <a:off x="6722260" y="5133974"/>
            <a:ext cx="4491537" cy="79057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Continue analyse the relationship among few factors to understand whether there is any relationship, pattern or trend</a:t>
            </a:r>
          </a:p>
        </p:txBody>
      </p:sp>
    </p:spTree>
    <p:extLst>
      <p:ext uri="{BB962C8B-B14F-4D97-AF65-F5344CB8AC3E}">
        <p14:creationId xmlns:p14="http://schemas.microsoft.com/office/powerpoint/2010/main" val="75683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adlock on computer motherboard">
            <a:extLst>
              <a:ext uri="{FF2B5EF4-FFF2-40B4-BE49-F238E27FC236}">
                <a16:creationId xmlns:a16="http://schemas.microsoft.com/office/drawing/2014/main" id="{E4F96C6A-0320-0D3B-F1FF-02FD79CF0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6696457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87CDF4-FAA5-857D-9593-1FA63B70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  <a:solidFill>
            <a:srgbClr val="FFC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SG" sz="4000"/>
              <a:t>After Power BI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601C5E9-964D-A027-1D15-1474D1C28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979" y="2434201"/>
            <a:ext cx="4754497" cy="3742762"/>
          </a:xfrm>
        </p:spPr>
        <p:txBody>
          <a:bodyPr>
            <a:normAutofit lnSpcReduction="10000"/>
          </a:bodyPr>
          <a:lstStyle/>
          <a:p>
            <a:pPr marL="0" lvl="1">
              <a:spcBef>
                <a:spcPts val="0"/>
              </a:spcBef>
            </a:pPr>
            <a:r>
              <a:rPr lang="en-SG" sz="1500" dirty="0"/>
              <a:t>Relationship each single </a:t>
            </a:r>
            <a:r>
              <a:rPr lang="en-US" sz="1500" dirty="0"/>
              <a:t>attributes to disease </a:t>
            </a:r>
            <a:r>
              <a:rPr lang="en-US" sz="1500" dirty="0">
                <a:sym typeface="Wingdings" panose="05000000000000000000" pitchFamily="2" charset="2"/>
              </a:rPr>
              <a:t> NO</a:t>
            </a:r>
            <a:endParaRPr lang="en-US" sz="1500" dirty="0"/>
          </a:p>
          <a:p>
            <a:pPr marL="0" lvl="1">
              <a:spcBef>
                <a:spcPts val="0"/>
              </a:spcBef>
            </a:pPr>
            <a:r>
              <a:rPr lang="en-US" sz="1500" dirty="0"/>
              <a:t>Any patterns the presence or absence of heart disease </a:t>
            </a:r>
            <a:r>
              <a:rPr lang="en-US" sz="1500" dirty="0">
                <a:sym typeface="Wingdings" panose="05000000000000000000" pitchFamily="2" charset="2"/>
              </a:rPr>
              <a:t> NO</a:t>
            </a:r>
            <a:endParaRPr lang="en-US" sz="1500" dirty="0"/>
          </a:p>
          <a:p>
            <a:pPr marL="0" lvl="1">
              <a:spcBef>
                <a:spcPts val="0"/>
              </a:spcBef>
            </a:pPr>
            <a:r>
              <a:rPr lang="en-US" sz="1500" b="0" i="0" dirty="0">
                <a:effectLst/>
                <a:latin typeface="Söhne"/>
              </a:rPr>
              <a:t>The information derived from the dataset indicates a widespread distribution </a:t>
            </a:r>
            <a:r>
              <a:rPr lang="en-US" sz="1500" b="0" i="0" dirty="0">
                <a:effectLst/>
                <a:latin typeface="Söhne"/>
                <a:sym typeface="Wingdings" panose="05000000000000000000" pitchFamily="2" charset="2"/>
              </a:rPr>
              <a:t> NO clear </a:t>
            </a:r>
            <a:r>
              <a:rPr lang="en-US" sz="1500" b="0" i="0" dirty="0">
                <a:effectLst/>
                <a:latin typeface="Söhne"/>
              </a:rPr>
              <a:t>connections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500" b="0" i="0" dirty="0">
              <a:effectLst/>
              <a:latin typeface="Söhne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latin typeface="Söhne"/>
                <a:sym typeface="Wingdings" panose="05000000000000000000" pitchFamily="2" charset="2"/>
              </a:rPr>
              <a:t>Next Thought </a:t>
            </a:r>
            <a:r>
              <a:rPr lang="en-US" sz="1500" dirty="0">
                <a:latin typeface="Söhne"/>
                <a:sym typeface="Wingdings" panose="05000000000000000000" pitchFamily="2" charset="2"/>
              </a:rPr>
              <a:t>: to find relationship with disease by analyzing collective combination of attributes </a:t>
            </a:r>
          </a:p>
          <a:p>
            <a:pPr marL="0" indent="0">
              <a:spcBef>
                <a:spcPts val="0"/>
              </a:spcBef>
              <a:buNone/>
            </a:pPr>
            <a:endParaRPr lang="en-US" sz="1500" b="0" i="0" dirty="0">
              <a:effectLst/>
              <a:latin typeface="Söhne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latin typeface="Söhne"/>
                <a:sym typeface="Wingdings" panose="05000000000000000000" pitchFamily="2" charset="2"/>
              </a:rPr>
              <a:t>Next Question </a:t>
            </a:r>
            <a:r>
              <a:rPr lang="en-US" sz="1500" dirty="0">
                <a:latin typeface="Söhne"/>
                <a:sym typeface="Wingdings" panose="05000000000000000000" pitchFamily="2" charset="2"/>
              </a:rPr>
              <a:t>: t</a:t>
            </a:r>
            <a:r>
              <a:rPr lang="en-US" sz="1500" b="0" i="0" dirty="0">
                <a:effectLst/>
                <a:latin typeface="Söhne"/>
                <a:sym typeface="Wingdings" panose="05000000000000000000" pitchFamily="2" charset="2"/>
              </a:rPr>
              <a:t>here are numerous possibilities, </a:t>
            </a:r>
            <a:r>
              <a:rPr lang="en-US" sz="1500" dirty="0">
                <a:latin typeface="Söhne"/>
                <a:sym typeface="Wingdings" panose="05000000000000000000" pitchFamily="2" charset="2"/>
              </a:rPr>
              <a:t>and</a:t>
            </a:r>
            <a:endParaRPr lang="en-US" sz="1500" b="0" i="0" dirty="0">
              <a:effectLst/>
              <a:latin typeface="Söhne"/>
              <a:sym typeface="Wingdings" panose="05000000000000000000" pitchFamily="2" charset="2"/>
            </a:endParaRPr>
          </a:p>
          <a:p>
            <a:pPr marL="0">
              <a:spcBef>
                <a:spcPts val="0"/>
              </a:spcBef>
            </a:pPr>
            <a:r>
              <a:rPr lang="en-US" sz="1500" dirty="0">
                <a:latin typeface="Söhne"/>
                <a:sym typeface="Wingdings" panose="05000000000000000000" pitchFamily="2" charset="2"/>
              </a:rPr>
              <a:t>Unknown how </a:t>
            </a:r>
            <a:r>
              <a:rPr lang="en-US" sz="1500" b="0" i="0" dirty="0">
                <a:effectLst/>
                <a:latin typeface="Söhne"/>
                <a:sym typeface="Wingdings" panose="05000000000000000000" pitchFamily="2" charset="2"/>
              </a:rPr>
              <a:t>the disease coding (0,1) is derived</a:t>
            </a:r>
          </a:p>
          <a:p>
            <a:pPr marL="0">
              <a:spcBef>
                <a:spcPts val="0"/>
              </a:spcBef>
            </a:pPr>
            <a:r>
              <a:rPr lang="en-US" sz="1500" b="0" i="0" dirty="0">
                <a:effectLst/>
                <a:latin typeface="Söhne"/>
                <a:sym typeface="Wingdings" panose="05000000000000000000" pitchFamily="2" charset="2"/>
              </a:rPr>
              <a:t>Unascertained the interpretation of each factor coding (0,1) </a:t>
            </a:r>
          </a:p>
          <a:p>
            <a:pPr marL="0">
              <a:spcBef>
                <a:spcPts val="0"/>
              </a:spcBef>
            </a:pPr>
            <a:r>
              <a:rPr lang="en-US" sz="1500" b="0" i="0" dirty="0">
                <a:effectLst/>
                <a:latin typeface="Söhne"/>
              </a:rPr>
              <a:t>How the significance of each factor is weighted.</a:t>
            </a:r>
          </a:p>
          <a:p>
            <a:pPr marL="0" indent="0">
              <a:spcBef>
                <a:spcPts val="0"/>
              </a:spcBef>
              <a:buNone/>
            </a:pPr>
            <a:endParaRPr lang="en-US" sz="1500" dirty="0">
              <a:latin typeface="Söhne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00" dirty="0">
                <a:latin typeface="Söhne"/>
                <a:sym typeface="Wingdings" panose="05000000000000000000" pitchFamily="2" charset="2"/>
              </a:rPr>
              <a:t> We use Python to perform </a:t>
            </a:r>
            <a:r>
              <a:rPr lang="en-SG" sz="1500" dirty="0">
                <a:latin typeface="Söhne"/>
              </a:rPr>
              <a:t>Statistic Analysis and heatmap correlation, other visual analysis from different libraries in Python</a:t>
            </a:r>
          </a:p>
          <a:p>
            <a:pPr marL="0" indent="0">
              <a:buNone/>
            </a:pPr>
            <a:endParaRPr lang="en-SG" sz="13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98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omputer script on a screen">
            <a:extLst>
              <a:ext uri="{FF2B5EF4-FFF2-40B4-BE49-F238E27FC236}">
                <a16:creationId xmlns:a16="http://schemas.microsoft.com/office/drawing/2014/main" id="{39A62C12-47E1-EC07-C631-ED33B6D1B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7" b="8533"/>
          <a:stretch/>
        </p:blipFill>
        <p:spPr>
          <a:xfrm>
            <a:off x="-23123" y="-7629"/>
            <a:ext cx="12191979" cy="68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653A-596C-FF79-C2B3-04B9C3CC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br>
              <a:rPr lang="en-US" sz="4000" b="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CEF7F76-03DA-B732-ED62-9EA4338401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35738" y="1532423"/>
            <a:ext cx="4503737" cy="144303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FFFFFF"/>
                </a:solidFill>
                <a:latin typeface="Aptos ExtraBold" panose="020F05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Python </a:t>
            </a:r>
            <a:endParaRPr lang="en-US" sz="2400" b="1" dirty="0">
              <a:solidFill>
                <a:srgbClr val="FFFFFF"/>
              </a:solidFill>
              <a:latin typeface="Aptos ExtraBold" panose="020F05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ptos ExtraBold" panose="020F05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  <a:p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Descriptive </a:t>
            </a:r>
            <a:r>
              <a:rPr lang="en-US" b="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Statistic Analysis </a:t>
            </a:r>
          </a:p>
          <a:p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Correlation analysis</a:t>
            </a:r>
          </a:p>
          <a:p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Visual analysis</a:t>
            </a:r>
          </a:p>
        </p:txBody>
      </p:sp>
    </p:spTree>
    <p:extLst>
      <p:ext uri="{BB962C8B-B14F-4D97-AF65-F5344CB8AC3E}">
        <p14:creationId xmlns:p14="http://schemas.microsoft.com/office/powerpoint/2010/main" val="381323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0C35-CF50-40A4-6E72-741297F1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928" y="121535"/>
            <a:ext cx="4928291" cy="534615"/>
          </a:xfrm>
          <a:solidFill>
            <a:schemeClr val="accent4"/>
          </a:solidFill>
        </p:spPr>
        <p:txBody>
          <a:bodyPr anchor="t">
            <a:normAutofit/>
          </a:bodyPr>
          <a:lstStyle/>
          <a:p>
            <a:pPr algn="ctr"/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Descriptive Statistics Analysis </a:t>
            </a:r>
          </a:p>
        </p:txBody>
      </p:sp>
      <p:sp>
        <p:nvSpPr>
          <p:cNvPr id="35" name="Content Placeholder 10">
            <a:extLst>
              <a:ext uri="{FF2B5EF4-FFF2-40B4-BE49-F238E27FC236}">
                <a16:creationId xmlns:a16="http://schemas.microsoft.com/office/drawing/2014/main" id="{F9E187E6-8658-E153-F593-D167147B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A3525-8F87-C19C-4B29-53CABE21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" y="784381"/>
            <a:ext cx="5720682" cy="411261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80C72-ABCC-003F-D263-6AEEF130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037" y="86619"/>
            <a:ext cx="5243338" cy="312304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46F5A-BF1B-3833-BDCA-9434FCA7B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193" y="3136538"/>
            <a:ext cx="5132259" cy="3240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09C3F8-1B59-0A22-1C8E-1D6ACD2B4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0" y="4896993"/>
            <a:ext cx="5720682" cy="13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0C35-CF50-40A4-6E72-741297F1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74" y="144903"/>
            <a:ext cx="4928291" cy="511248"/>
          </a:xfrm>
          <a:solidFill>
            <a:srgbClr val="FFC000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Correlation Analysis </a:t>
            </a:r>
            <a:endParaRPr lang="en-SG" sz="3200" b="1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9E6B3B9-1AF7-2ACA-0A05-E4E51904C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410" y="742538"/>
            <a:ext cx="5496590" cy="5749700"/>
          </a:xfr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B6CA989-1F69-3083-3363-C120E03A4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867" y="20080"/>
            <a:ext cx="3957489" cy="171623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ECB0B4-4000-2AA1-79CB-0A54C6D2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537" y="1736309"/>
            <a:ext cx="5504632" cy="47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E06192-1FCD-672A-89AE-EEED8AD2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93" y="11896"/>
            <a:ext cx="6505508" cy="68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4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0C35-CF50-40A4-6E72-741297F1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74" y="144903"/>
            <a:ext cx="4928291" cy="511248"/>
          </a:xfrm>
          <a:solidFill>
            <a:srgbClr val="FFC000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Visual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69DE7CD-79CA-16B2-7494-15E7A9E9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46" y="110144"/>
            <a:ext cx="4914454" cy="3458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93271F-DEC8-057B-7E59-3CC4925D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46" y="3618947"/>
            <a:ext cx="4914454" cy="2564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5310A-2578-1199-9D95-F4C21CA6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79" y="829389"/>
            <a:ext cx="5590786" cy="55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0C35-CF50-40A4-6E72-741297F1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74" y="144903"/>
            <a:ext cx="4928291" cy="511248"/>
          </a:xfrm>
          <a:solidFill>
            <a:srgbClr val="FFC000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Visual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3E1EEA-B13D-4CD9-726B-85D3DFD2FDE6}"/>
              </a:ext>
            </a:extLst>
          </p:cNvPr>
          <p:cNvGrpSpPr/>
          <p:nvPr/>
        </p:nvGrpSpPr>
        <p:grpSpPr>
          <a:xfrm>
            <a:off x="581180" y="3780758"/>
            <a:ext cx="5044474" cy="2565047"/>
            <a:chOff x="773009" y="798741"/>
            <a:chExt cx="5198062" cy="25780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8791CE-9211-F7D4-3322-DAD2956EB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758" b="93430"/>
            <a:stretch/>
          </p:blipFill>
          <p:spPr>
            <a:xfrm>
              <a:off x="805440" y="798741"/>
              <a:ext cx="5165631" cy="2641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6A030E-7CC3-79E0-9DF0-5FFF81982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947" r="-559"/>
            <a:stretch/>
          </p:blipFill>
          <p:spPr>
            <a:xfrm>
              <a:off x="773009" y="1083353"/>
              <a:ext cx="5198062" cy="2293395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FC80D9E-E199-5ACC-4DF4-79256FED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31" y="114653"/>
            <a:ext cx="4673269" cy="37974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48D559-0E53-A1B5-F075-E28D4242D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48" y="4014578"/>
            <a:ext cx="4616687" cy="2292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C55D44-8207-7412-307E-57B091CEF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13" y="828135"/>
            <a:ext cx="2785973" cy="337694"/>
          </a:xfrm>
          <a:prstGeom prst="rect">
            <a:avLst/>
          </a:prstGeom>
        </p:spPr>
      </p:pic>
      <p:pic>
        <p:nvPicPr>
          <p:cNvPr id="6" name="Picture 5" descr="A diagram of a smoke model&#10;&#10;Description automatically generated with medium confidence">
            <a:extLst>
              <a:ext uri="{FF2B5EF4-FFF2-40B4-BE49-F238E27FC236}">
                <a16:creationId xmlns:a16="http://schemas.microsoft.com/office/drawing/2014/main" id="{C8FBFBFD-C540-7219-13B3-0C61C079E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6" y="1342856"/>
            <a:ext cx="2785973" cy="1986535"/>
          </a:xfrm>
          <a:prstGeom prst="rect">
            <a:avLst/>
          </a:prstGeom>
        </p:spPr>
      </p:pic>
      <p:pic>
        <p:nvPicPr>
          <p:cNvPr id="7" name="Picture 6" descr="A graph of multiple linear regression&#10;&#10;Description automatically generated">
            <a:extLst>
              <a:ext uri="{FF2B5EF4-FFF2-40B4-BE49-F238E27FC236}">
                <a16:creationId xmlns:a16="http://schemas.microsoft.com/office/drawing/2014/main" id="{04814438-0439-50C8-4992-79ED522E0F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3" r="72"/>
          <a:stretch/>
        </p:blipFill>
        <p:spPr>
          <a:xfrm>
            <a:off x="3726480" y="1337712"/>
            <a:ext cx="2515697" cy="2064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A969E5-3CCD-8408-1CC5-480AEF10F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9156" y="904857"/>
            <a:ext cx="2515697" cy="2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6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olourful pins linked with threads">
            <a:extLst>
              <a:ext uri="{FF2B5EF4-FFF2-40B4-BE49-F238E27FC236}">
                <a16:creationId xmlns:a16="http://schemas.microsoft.com/office/drawing/2014/main" id="{124CD34C-2D4F-8227-4DAC-7D834B90B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8" r="-1" b="14421"/>
          <a:stretch/>
        </p:blipFill>
        <p:spPr>
          <a:xfrm>
            <a:off x="20" y="-3"/>
            <a:ext cx="12190087" cy="685799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DFBB36-5FE1-BFC5-6892-805B76D9B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"/>
            <a:ext cx="4613651" cy="68580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72577-7922-0417-7C5D-3FC1828B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46" y="1428749"/>
            <a:ext cx="3791304" cy="31873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/>
              <a:t>3. Feature Selection &amp; Training Model</a:t>
            </a:r>
            <a:br>
              <a:rPr lang="en-US" sz="3200" dirty="0"/>
            </a:br>
            <a:endParaRPr lang="en-US" sz="32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6185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D56518D-760D-4C71-F966-1A96195F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" y="400040"/>
            <a:ext cx="4608059" cy="4628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F9ADF8-E714-DC61-F658-CA91C07B9E35}"/>
              </a:ext>
            </a:extLst>
          </p:cNvPr>
          <p:cNvSpPr/>
          <p:nvPr/>
        </p:nvSpPr>
        <p:spPr>
          <a:xfrm>
            <a:off x="1571625" y="400050"/>
            <a:ext cx="752475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802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CF3503-CB0C-F1A5-629B-C7C054D3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3799656"/>
            <a:ext cx="4036334" cy="1285279"/>
          </a:xfrm>
          <a:solidFill>
            <a:srgbClr val="FFC00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3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Splitting the data to train and test sets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47D56-2CFF-B5FC-C2D2-EB02F68F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7" y="1419097"/>
            <a:ext cx="5404128" cy="107072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AEFCA6-E461-04C5-C7D1-8DDA29A7AE01}"/>
              </a:ext>
            </a:extLst>
          </p:cNvPr>
          <p:cNvGrpSpPr/>
          <p:nvPr/>
        </p:nvGrpSpPr>
        <p:grpSpPr>
          <a:xfrm>
            <a:off x="5864566" y="236908"/>
            <a:ext cx="5927743" cy="6457189"/>
            <a:chOff x="5743381" y="257958"/>
            <a:chExt cx="4629388" cy="5988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FEB32-4A19-00E4-5BF3-65768A523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3381" y="257958"/>
              <a:ext cx="4629388" cy="44960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5D8981-A969-0631-FABD-DDCA73B1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4739" y="4753989"/>
              <a:ext cx="4559534" cy="1492327"/>
            </a:xfrm>
            <a:prstGeom prst="rect">
              <a:avLst/>
            </a:prstGeom>
          </p:spPr>
        </p:pic>
      </p:grpSp>
      <p:sp>
        <p:nvSpPr>
          <p:cNvPr id="18" name="Title 4">
            <a:extLst>
              <a:ext uri="{FF2B5EF4-FFF2-40B4-BE49-F238E27FC236}">
                <a16:creationId xmlns:a16="http://schemas.microsoft.com/office/drawing/2014/main" id="{E99C19A1-C1A8-E5B7-2061-4F393216AFC9}"/>
              </a:ext>
            </a:extLst>
          </p:cNvPr>
          <p:cNvSpPr txBox="1">
            <a:spLocks/>
          </p:cNvSpPr>
          <p:nvPr/>
        </p:nvSpPr>
        <p:spPr>
          <a:xfrm>
            <a:off x="496824" y="170232"/>
            <a:ext cx="4036334" cy="753693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400" b="1" dirty="0"/>
            </a:br>
            <a:r>
              <a:rPr lang="en-US" sz="3400" b="1" dirty="0"/>
              <a:t>Feature Selection</a:t>
            </a:r>
            <a:br>
              <a:rPr lang="en-US" sz="3400" dirty="0"/>
            </a:b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0114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lurred financial stock market data and graph">
            <a:extLst>
              <a:ext uri="{FF2B5EF4-FFF2-40B4-BE49-F238E27FC236}">
                <a16:creationId xmlns:a16="http://schemas.microsoft.com/office/drawing/2014/main" id="{3DD37222-87E4-6E60-587F-71FDA5503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C17CD-DE92-50FD-30B8-B9CDBF21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83" y="1362063"/>
            <a:ext cx="6116782" cy="127674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4&amp;5. Choose and Evaluate Models</a:t>
            </a:r>
            <a:endParaRPr lang="en-SG" sz="5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D1AA1D-5941-F488-C458-801C91D5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910" y="2638809"/>
            <a:ext cx="3822189" cy="3742762"/>
          </a:xfrm>
        </p:spPr>
        <p:txBody>
          <a:bodyPr anchor="ctr">
            <a:normAutofit/>
          </a:bodyPr>
          <a:lstStyle/>
          <a:p>
            <a:r>
              <a:rPr lang="en-SG" sz="2000" b="1" i="0" dirty="0">
                <a:effectLst/>
                <a:latin typeface="Helvetica Neue"/>
              </a:rPr>
              <a:t>Logistic Regression Classification</a:t>
            </a:r>
          </a:p>
          <a:p>
            <a:endParaRPr lang="en-SG" sz="2000" b="1" i="0" dirty="0">
              <a:effectLst/>
              <a:latin typeface="Helvetica Neue"/>
            </a:endParaRPr>
          </a:p>
          <a:p>
            <a:r>
              <a:rPr lang="en-SG" sz="2000" b="1" i="0" dirty="0">
                <a:effectLst/>
                <a:latin typeface="Helvetica Neue"/>
              </a:rPr>
              <a:t>k-Nearest Neighbour (k-NN) Classification</a:t>
            </a:r>
          </a:p>
          <a:p>
            <a:endParaRPr lang="en-SG" sz="2000" b="1" i="0" dirty="0">
              <a:effectLst/>
              <a:latin typeface="Helvetica Neue"/>
            </a:endParaRPr>
          </a:p>
          <a:p>
            <a:r>
              <a:rPr lang="en-SG" sz="2000" b="1" i="0" dirty="0">
                <a:effectLst/>
                <a:latin typeface="Helvetica Neue"/>
              </a:rPr>
              <a:t>Random Forest Classifier</a:t>
            </a:r>
          </a:p>
          <a:p>
            <a:pPr marL="0" indent="0">
              <a:buNone/>
            </a:pPr>
            <a:endParaRPr lang="en-SG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E6AEF-F640-5ECD-9BC4-07E4555F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6" y="238104"/>
            <a:ext cx="5092756" cy="4752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4D15BC-A99E-7DC7-7268-41B981B60E39}"/>
              </a:ext>
            </a:extLst>
          </p:cNvPr>
          <p:cNvSpPr/>
          <p:nvPr/>
        </p:nvSpPr>
        <p:spPr>
          <a:xfrm>
            <a:off x="2729004" y="194760"/>
            <a:ext cx="1804896" cy="56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55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build="p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E9DC21-198A-7433-2669-F76501FCF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" r="41067" b="-4582"/>
          <a:stretch/>
        </p:blipFill>
        <p:spPr>
          <a:xfrm>
            <a:off x="4363424" y="3925717"/>
            <a:ext cx="3433360" cy="21321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48199-84E8-8B70-58E2-62BAE9B3B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1" t="7490" r="29750" b="-972"/>
          <a:stretch/>
        </p:blipFill>
        <p:spPr>
          <a:xfrm>
            <a:off x="8492040" y="702881"/>
            <a:ext cx="3333212" cy="17008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8A0DB-2F89-CDD3-AE45-A6592D6BB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6" r="6926" b="1545"/>
          <a:stretch/>
        </p:blipFill>
        <p:spPr>
          <a:xfrm>
            <a:off x="298392" y="3939926"/>
            <a:ext cx="3398158" cy="21179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B76CBF-7206-7780-8FFE-B7CA8193D1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2" t="1437" r="10832" b="-379"/>
          <a:stretch/>
        </p:blipFill>
        <p:spPr>
          <a:xfrm>
            <a:off x="8378180" y="3951126"/>
            <a:ext cx="3615103" cy="21067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0EA59-1850-6FE7-2103-970CD4E38B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46" r="20864" b="2180"/>
          <a:stretch/>
        </p:blipFill>
        <p:spPr>
          <a:xfrm>
            <a:off x="314462" y="702881"/>
            <a:ext cx="3398157" cy="17008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F3160-9DDE-ADB6-B61F-F2235E7439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73" r="21682" b="3080"/>
          <a:stretch/>
        </p:blipFill>
        <p:spPr>
          <a:xfrm>
            <a:off x="4363424" y="702881"/>
            <a:ext cx="3433360" cy="17008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F3ECA3-40F1-BFEA-F28E-C978A12BE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2" t="67486" r="31310" b="802"/>
          <a:stretch/>
        </p:blipFill>
        <p:spPr>
          <a:xfrm>
            <a:off x="8378180" y="4695825"/>
            <a:ext cx="3615103" cy="1362074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B9E0A9D-4D80-4A52-E197-D0BE7D93DF66}"/>
              </a:ext>
            </a:extLst>
          </p:cNvPr>
          <p:cNvSpPr/>
          <p:nvPr/>
        </p:nvSpPr>
        <p:spPr>
          <a:xfrm>
            <a:off x="8492040" y="4809188"/>
            <a:ext cx="2918910" cy="419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817D8-B9F0-0112-DDE6-E1D1CFEEFBF8}"/>
              </a:ext>
            </a:extLst>
          </p:cNvPr>
          <p:cNvSpPr/>
          <p:nvPr/>
        </p:nvSpPr>
        <p:spPr>
          <a:xfrm>
            <a:off x="8492040" y="5471888"/>
            <a:ext cx="2918910" cy="224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510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EB84A-3DF3-6A07-F62C-F31E9D75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i="0" dirty="0">
                <a:effectLst/>
              </a:rPr>
              <a:t>Logistic Regression Classification</a:t>
            </a:r>
            <a:br>
              <a:rPr lang="en-US" sz="3400" b="1" i="0" dirty="0">
                <a:effectLst/>
              </a:rPr>
            </a:br>
            <a:endParaRPr lang="en-US" sz="3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D96C29-E044-0613-2687-E55A7761B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5" r="18743" b="-1581"/>
          <a:stretch/>
        </p:blipFill>
        <p:spPr>
          <a:xfrm>
            <a:off x="5180520" y="4530757"/>
            <a:ext cx="3140132" cy="17338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9AD0F-095B-6CB1-F48B-49D111EA1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4" t="309" r="26420" b="2202"/>
          <a:stretch/>
        </p:blipFill>
        <p:spPr>
          <a:xfrm>
            <a:off x="5184950" y="178643"/>
            <a:ext cx="3199767" cy="10596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DBA4EF-BF3C-B155-6686-E72F203F5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" b="1242"/>
          <a:stretch/>
        </p:blipFill>
        <p:spPr>
          <a:xfrm>
            <a:off x="406778" y="178643"/>
            <a:ext cx="4579466" cy="20255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7AD995-D0F9-D2F3-2246-A8B80ECDF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54"/>
          <a:stretch/>
        </p:blipFill>
        <p:spPr>
          <a:xfrm>
            <a:off x="602175" y="2225019"/>
            <a:ext cx="4278255" cy="461147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07AA93-A784-BB7A-F99F-5EA790126C44}"/>
              </a:ext>
            </a:extLst>
          </p:cNvPr>
          <p:cNvSpPr/>
          <p:nvPr/>
        </p:nvSpPr>
        <p:spPr>
          <a:xfrm>
            <a:off x="602174" y="1076325"/>
            <a:ext cx="1998150" cy="16192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3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EB84A-3DF3-6A07-F62C-F31E9D75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622006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dirty="0"/>
              <a:t>k-Nearest </a:t>
            </a:r>
            <a:r>
              <a:rPr lang="en-US" sz="3400" b="1" dirty="0" err="1"/>
              <a:t>Neighbour</a:t>
            </a:r>
            <a:r>
              <a:rPr lang="en-US" sz="3400" b="1" dirty="0"/>
              <a:t> Classification</a:t>
            </a:r>
            <a:br>
              <a:rPr lang="en-US" sz="3400" b="1" dirty="0"/>
            </a:br>
            <a:br>
              <a:rPr lang="en-US" sz="3400" b="1" i="0" dirty="0">
                <a:effectLst/>
              </a:rPr>
            </a:br>
            <a:endParaRPr lang="en-US" sz="3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E6F13-F37B-B94E-62C1-5465BA31C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4" t="1" r="9725" b="-1957"/>
          <a:stretch/>
        </p:blipFill>
        <p:spPr>
          <a:xfrm>
            <a:off x="571499" y="71591"/>
            <a:ext cx="3714751" cy="20983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AA2F67-19BC-C9A1-9174-2CA644497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35" t="912" r="7834" b="533"/>
          <a:stretch/>
        </p:blipFill>
        <p:spPr>
          <a:xfrm>
            <a:off x="610268" y="2241528"/>
            <a:ext cx="4046290" cy="43549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FA9482-73E3-A373-3524-D81723BD4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23" t="1" r="24832" b="-7199"/>
          <a:stretch/>
        </p:blipFill>
        <p:spPr>
          <a:xfrm>
            <a:off x="4855264" y="4580508"/>
            <a:ext cx="3453735" cy="1715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C14C05-3551-EF8C-CB31-22F9315CA7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5" r="15037" b="-18991"/>
          <a:stretch/>
        </p:blipFill>
        <p:spPr>
          <a:xfrm>
            <a:off x="4949136" y="179882"/>
            <a:ext cx="3343104" cy="1202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311781-A480-A2E1-C3C6-975864FF72EE}"/>
              </a:ext>
            </a:extLst>
          </p:cNvPr>
          <p:cNvSpPr/>
          <p:nvPr/>
        </p:nvSpPr>
        <p:spPr>
          <a:xfrm>
            <a:off x="771525" y="1152525"/>
            <a:ext cx="1752600" cy="229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258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EB84A-3DF3-6A07-F62C-F31E9D75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622006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SG" sz="3400" dirty="0">
                <a:latin typeface="Helvetica Neue"/>
              </a:rPr>
              <a:t>Random Forest Classifier</a:t>
            </a:r>
            <a:br>
              <a:rPr lang="en-US" sz="3400" b="1" dirty="0"/>
            </a:br>
            <a:br>
              <a:rPr lang="en-US" sz="3400" b="1" i="0" dirty="0">
                <a:effectLst/>
              </a:rPr>
            </a:br>
            <a:endParaRPr lang="en-US" sz="3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E6F13-F37B-B94E-62C1-5465BA31C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8" t="1" r="9480" b="1"/>
          <a:stretch/>
        </p:blipFill>
        <p:spPr>
          <a:xfrm>
            <a:off x="541510" y="118771"/>
            <a:ext cx="3771901" cy="2058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80EE16-8EB5-EBBD-49D8-C24A681FB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7" r="9512" b="61256"/>
          <a:stretch/>
        </p:blipFill>
        <p:spPr>
          <a:xfrm>
            <a:off x="4405870" y="136639"/>
            <a:ext cx="3886387" cy="1904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E69FA-41A0-0986-9BBF-6D2EE8AF3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4" t="598"/>
          <a:stretch/>
        </p:blipFill>
        <p:spPr>
          <a:xfrm>
            <a:off x="622987" y="2176865"/>
            <a:ext cx="4132020" cy="4416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5BE21-C1D9-D16E-7C09-2143D35A95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1" r="27425" b="-1176"/>
          <a:stretch/>
        </p:blipFill>
        <p:spPr>
          <a:xfrm>
            <a:off x="4825121" y="4385171"/>
            <a:ext cx="3384622" cy="1715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1952F-BDC3-6BF7-A337-BD405628EE51}"/>
              </a:ext>
            </a:extLst>
          </p:cNvPr>
          <p:cNvSpPr/>
          <p:nvPr/>
        </p:nvSpPr>
        <p:spPr>
          <a:xfrm>
            <a:off x="800100" y="1655856"/>
            <a:ext cx="1990725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16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EB84A-3DF3-6A07-F62C-F31E9D75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622006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SG" sz="3400" dirty="0">
                <a:latin typeface="Helvetica Neue"/>
              </a:rPr>
              <a:t>Random Forest Classifier</a:t>
            </a:r>
            <a:br>
              <a:rPr lang="en-US" sz="3400" b="1" dirty="0"/>
            </a:br>
            <a:br>
              <a:rPr lang="en-US" sz="3400" b="1" i="0" dirty="0">
                <a:effectLst/>
              </a:rPr>
            </a:br>
            <a:endParaRPr lang="en-US" sz="3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1C57D5-4521-BB1A-DE65-FE47F97FD8E3}"/>
              </a:ext>
            </a:extLst>
          </p:cNvPr>
          <p:cNvGrpSpPr/>
          <p:nvPr/>
        </p:nvGrpSpPr>
        <p:grpSpPr>
          <a:xfrm>
            <a:off x="486767" y="257013"/>
            <a:ext cx="5213618" cy="5376929"/>
            <a:chOff x="486767" y="257013"/>
            <a:chExt cx="5213618" cy="53769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EC1C2-791C-73F8-BACB-C8B5031C4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767" y="257013"/>
              <a:ext cx="5213618" cy="20892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78D7-4212-393A-CCB7-C2EEB732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75" y="2605874"/>
              <a:ext cx="5035809" cy="302806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F4D5581-0F50-509E-B99B-4FC4EE940424}"/>
              </a:ext>
            </a:extLst>
          </p:cNvPr>
          <p:cNvSpPr/>
          <p:nvPr/>
        </p:nvSpPr>
        <p:spPr>
          <a:xfrm>
            <a:off x="998220" y="4579620"/>
            <a:ext cx="4640580" cy="906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626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76A20-FBFD-314C-EB9E-8BA9D339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AGENDA</a:t>
            </a:r>
            <a:endParaRPr lang="en-SG" sz="4000"/>
          </a:p>
        </p:txBody>
      </p:sp>
      <p:pic>
        <p:nvPicPr>
          <p:cNvPr id="6" name="Picture 5" descr="Colourful adhesive taps and pen on open notebook">
            <a:extLst>
              <a:ext uri="{FF2B5EF4-FFF2-40B4-BE49-F238E27FC236}">
                <a16:creationId xmlns:a16="http://schemas.microsoft.com/office/drawing/2014/main" id="{FD2B1A2D-4382-1C02-843B-D049B48BB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1" b="-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32F52789-F99B-370B-943A-C85EC6BD3A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085581"/>
              </p:ext>
            </p:extLst>
          </p:nvPr>
        </p:nvGraphicFramePr>
        <p:xfrm>
          <a:off x="838200" y="1825625"/>
          <a:ext cx="4152774" cy="4303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523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103C8-094F-FD83-4177-F67C781E3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" r="651" b="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84C2C-7CA4-6036-D531-540F1E15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6. Test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E8700-C633-C550-B26C-5DF0DA4D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26" y="505803"/>
            <a:ext cx="5092756" cy="47527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8716F3-5091-C64D-6039-784C9416D86E}"/>
              </a:ext>
            </a:extLst>
          </p:cNvPr>
          <p:cNvSpPr/>
          <p:nvPr/>
        </p:nvSpPr>
        <p:spPr>
          <a:xfrm>
            <a:off x="4648200" y="462455"/>
            <a:ext cx="931982" cy="56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486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225DC-AFD2-A153-5ED3-7AC98C11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Test model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442A3-9C95-0B2E-242F-DFB701955D92}"/>
              </a:ext>
            </a:extLst>
          </p:cNvPr>
          <p:cNvSpPr>
            <a:spLocks/>
          </p:cNvSpPr>
          <p:nvPr/>
        </p:nvSpPr>
        <p:spPr>
          <a:xfrm>
            <a:off x="981343" y="2271708"/>
            <a:ext cx="2563893" cy="377202"/>
          </a:xfrm>
          <a:prstGeom prst="rect">
            <a:avLst/>
          </a:prstGeom>
          <a:solidFill>
            <a:srgbClr val="FFC000"/>
          </a:solidFill>
        </p:spPr>
        <p:txBody>
          <a:bodyPr anchor="t"/>
          <a:lstStyle/>
          <a:p>
            <a:pPr algn="ctr" defTabSz="694944">
              <a:spcAft>
                <a:spcPts val="600"/>
              </a:spcAft>
            </a:pPr>
            <a:r>
              <a:rPr lang="en-US" sz="136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Baseline remove one feature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45676-0382-3F69-76CA-4DD381D126E5}"/>
              </a:ext>
            </a:extLst>
          </p:cNvPr>
          <p:cNvSpPr>
            <a:spLocks/>
          </p:cNvSpPr>
          <p:nvPr/>
        </p:nvSpPr>
        <p:spPr>
          <a:xfrm>
            <a:off x="7130570" y="2269049"/>
            <a:ext cx="2954866" cy="363873"/>
          </a:xfrm>
          <a:prstGeom prst="rect">
            <a:avLst/>
          </a:prstGeom>
          <a:solidFill>
            <a:srgbClr val="FFC000"/>
          </a:solidFill>
        </p:spPr>
        <p:txBody>
          <a:bodyPr anchor="t"/>
          <a:lstStyle/>
          <a:p>
            <a:pPr algn="ctr" defTabSz="694944">
              <a:spcAft>
                <a:spcPts val="600"/>
              </a:spcAft>
            </a:pPr>
            <a:r>
              <a:rPr lang="en-US" sz="136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Baseline add new feature BMI </a:t>
            </a:r>
            <a:endParaRPr lang="en-SG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47B72B4-1F6D-C324-8FE5-42CE6B63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780068"/>
            <a:ext cx="4891372" cy="2018776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87CCC9C9-A7F5-170A-85B5-635E5F025CB7}"/>
              </a:ext>
            </a:extLst>
          </p:cNvPr>
          <p:cNvSpPr/>
          <p:nvPr/>
        </p:nvSpPr>
        <p:spPr>
          <a:xfrm>
            <a:off x="6362699" y="4191000"/>
            <a:ext cx="371476" cy="13335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E744A3F-4399-4296-0138-D9E51C0DBDB9}"/>
              </a:ext>
            </a:extLst>
          </p:cNvPr>
          <p:cNvSpPr/>
          <p:nvPr/>
        </p:nvSpPr>
        <p:spPr>
          <a:xfrm>
            <a:off x="6362699" y="3496920"/>
            <a:ext cx="3324226" cy="1597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047E56C-C9F7-86D0-C3DD-55E4BABA2A16}"/>
              </a:ext>
            </a:extLst>
          </p:cNvPr>
          <p:cNvSpPr/>
          <p:nvPr/>
        </p:nvSpPr>
        <p:spPr>
          <a:xfrm>
            <a:off x="6143623" y="93359"/>
            <a:ext cx="5153027" cy="1622326"/>
          </a:xfrm>
          <a:prstGeom prst="cloudCallout">
            <a:avLst>
              <a:gd name="adj1" fmla="val -42223"/>
              <a:gd name="adj2" fmla="val 6355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How is accuracy level changed by removing / adding new feature ? How does factor importance level affect model accuracy 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D7482-4CDF-C6DD-7B0A-BF779161A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4" y="2780068"/>
            <a:ext cx="5264017" cy="20187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9F0283D-1E7E-08A7-28AD-89809F98C79D}"/>
              </a:ext>
            </a:extLst>
          </p:cNvPr>
          <p:cNvSpPr/>
          <p:nvPr/>
        </p:nvSpPr>
        <p:spPr>
          <a:xfrm>
            <a:off x="415991" y="3203509"/>
            <a:ext cx="2431984" cy="225491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96715D-7DBF-4925-B71A-9A8B8A0744B0}"/>
              </a:ext>
            </a:extLst>
          </p:cNvPr>
          <p:cNvSpPr/>
          <p:nvPr/>
        </p:nvSpPr>
        <p:spPr>
          <a:xfrm>
            <a:off x="311838" y="4003395"/>
            <a:ext cx="4336362" cy="2254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8F2AFE-24FC-DDBC-B350-2AE7A1195FF1}"/>
              </a:ext>
            </a:extLst>
          </p:cNvPr>
          <p:cNvSpPr/>
          <p:nvPr/>
        </p:nvSpPr>
        <p:spPr>
          <a:xfrm>
            <a:off x="6362699" y="3269281"/>
            <a:ext cx="2462212" cy="15971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49ECC3-4A8B-B281-2D6F-789B1DF5356A}"/>
              </a:ext>
            </a:extLst>
          </p:cNvPr>
          <p:cNvSpPr/>
          <p:nvPr/>
        </p:nvSpPr>
        <p:spPr>
          <a:xfrm>
            <a:off x="6459335" y="4391636"/>
            <a:ext cx="3951490" cy="17145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AE027B-A2FE-E4E6-9C79-C334C0B33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662" y="2471259"/>
            <a:ext cx="4650434" cy="271538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C10586E-82FA-BC16-050F-E2CBFDF89543}"/>
              </a:ext>
            </a:extLst>
          </p:cNvPr>
          <p:cNvSpPr/>
          <p:nvPr/>
        </p:nvSpPr>
        <p:spPr>
          <a:xfrm>
            <a:off x="6403772" y="4918714"/>
            <a:ext cx="371476" cy="13335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4B5EEF-F685-7752-9394-D6ED3DB6F755}"/>
              </a:ext>
            </a:extLst>
          </p:cNvPr>
          <p:cNvSpPr/>
          <p:nvPr/>
        </p:nvSpPr>
        <p:spPr>
          <a:xfrm>
            <a:off x="6017624" y="3470615"/>
            <a:ext cx="757624" cy="19303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1E352-1431-5721-6824-0EFB3C633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408" y="5459602"/>
            <a:ext cx="6535296" cy="74080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1A50C2-C08B-F261-EF6D-7E09DDB162EB}"/>
              </a:ext>
            </a:extLst>
          </p:cNvPr>
          <p:cNvSpPr/>
          <p:nvPr/>
        </p:nvSpPr>
        <p:spPr>
          <a:xfrm>
            <a:off x="7253796" y="5345243"/>
            <a:ext cx="1257352" cy="969522"/>
          </a:xfrm>
          <a:prstGeom prst="roundRect">
            <a:avLst/>
          </a:prstGeom>
          <a:noFill/>
          <a:ln w="38100">
            <a:solidFill>
              <a:srgbClr val="99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77C86C-4ECD-4021-A9FF-3087B4DF4C5E}"/>
              </a:ext>
            </a:extLst>
          </p:cNvPr>
          <p:cNvSpPr/>
          <p:nvPr/>
        </p:nvSpPr>
        <p:spPr>
          <a:xfrm>
            <a:off x="8571990" y="5362843"/>
            <a:ext cx="1344463" cy="9519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C872E6-4816-74B4-3242-5E11B06611D3}"/>
              </a:ext>
            </a:extLst>
          </p:cNvPr>
          <p:cNvSpPr/>
          <p:nvPr/>
        </p:nvSpPr>
        <p:spPr>
          <a:xfrm>
            <a:off x="9987296" y="5345242"/>
            <a:ext cx="1057912" cy="9695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08198-F0A0-38B0-CE83-0747CC2AA224}"/>
              </a:ext>
            </a:extLst>
          </p:cNvPr>
          <p:cNvSpPr/>
          <p:nvPr/>
        </p:nvSpPr>
        <p:spPr>
          <a:xfrm>
            <a:off x="11098259" y="5345242"/>
            <a:ext cx="1057913" cy="96952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7E81C1-2C12-1D71-DDC7-D63A5C59F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8" y="5490760"/>
            <a:ext cx="5551433" cy="66197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824A888-F463-9232-F711-CFC828E34EEF}"/>
              </a:ext>
            </a:extLst>
          </p:cNvPr>
          <p:cNvSpPr/>
          <p:nvPr/>
        </p:nvSpPr>
        <p:spPr>
          <a:xfrm>
            <a:off x="901912" y="5309082"/>
            <a:ext cx="930509" cy="10056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B001DC-0C3D-0948-F20D-ABB1ABCE6F76}"/>
              </a:ext>
            </a:extLst>
          </p:cNvPr>
          <p:cNvSpPr/>
          <p:nvPr/>
        </p:nvSpPr>
        <p:spPr>
          <a:xfrm>
            <a:off x="2076449" y="5360358"/>
            <a:ext cx="1630455" cy="922543"/>
          </a:xfrm>
          <a:prstGeom prst="rect">
            <a:avLst/>
          </a:prstGeom>
          <a:noFill/>
          <a:ln w="28575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F15756-03B0-F8A0-9B58-F3D15900CACF}"/>
              </a:ext>
            </a:extLst>
          </p:cNvPr>
          <p:cNvSpPr/>
          <p:nvPr/>
        </p:nvSpPr>
        <p:spPr>
          <a:xfrm>
            <a:off x="3930901" y="5354877"/>
            <a:ext cx="1630455" cy="92254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315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 animBg="1"/>
      <p:bldP spid="41" grpId="0" animBg="1"/>
      <p:bldP spid="6" grpId="0" animBg="1"/>
      <p:bldP spid="21" grpId="0" animBg="1"/>
      <p:bldP spid="23" grpId="0" animBg="1"/>
      <p:bldP spid="25" grpId="0" animBg="1"/>
      <p:bldP spid="26" grpId="0" animBg="1"/>
      <p:bldP spid="18" grpId="0" animBg="1"/>
      <p:bldP spid="33" grpId="0" animBg="1"/>
      <p:bldP spid="29" grpId="0" animBg="1"/>
      <p:bldP spid="24" grpId="0" animBg="1"/>
      <p:bldP spid="27" grpId="0" animBg="1"/>
      <p:bldP spid="14" grpId="0" animBg="1"/>
      <p:bldP spid="28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4AFBD-7C4C-9CF3-FB20-658ED757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57BB51-1537-F5E8-1767-C07C950E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6114750" cy="369202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>
                <a:solidFill>
                  <a:schemeClr val="bg1"/>
                </a:solidFill>
              </a:rPr>
              <a:t>D. RECOMENDATIONS</a:t>
            </a:r>
            <a:endParaRPr lang="en-US" sz="5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503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60955315-6EA7-45D9-B619-C39F81C41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38374-452A-8CED-D20D-8153685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D. Recommendation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B4C3984-357C-EE5B-DDC6-1FBDE40045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5829"/>
              </p:ext>
            </p:extLst>
          </p:nvPr>
        </p:nvGraphicFramePr>
        <p:xfrm>
          <a:off x="922561" y="2781300"/>
          <a:ext cx="5008487" cy="3918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1C32D1-8BCB-23B6-CE33-EED48AAA390D}"/>
              </a:ext>
            </a:extLst>
          </p:cNvPr>
          <p:cNvSpPr txBox="1"/>
          <p:nvPr/>
        </p:nvSpPr>
        <p:spPr>
          <a:xfrm>
            <a:off x="1274770" y="2331493"/>
            <a:ext cx="428850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Data set quality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B108F8-86E9-7BCB-F545-AB0FE7D0D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18198"/>
            <a:ext cx="5892742" cy="3241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3503A2-88D0-B122-CAB6-14848CCBB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3563" y="3317827"/>
            <a:ext cx="5892742" cy="324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7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60955315-6EA7-45D9-B619-C39F81C41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38374-452A-8CED-D20D-8153685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D. Recommendation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6061086-498A-D76D-AD98-54A2809FD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6" r="7549"/>
          <a:stretch/>
        </p:blipFill>
        <p:spPr>
          <a:xfrm>
            <a:off x="6595886" y="1046224"/>
            <a:ext cx="1481328" cy="164710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102C11B-AB91-2604-C22E-20084EB63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6" r="26276" b="1"/>
          <a:stretch/>
        </p:blipFill>
        <p:spPr>
          <a:xfrm>
            <a:off x="8087423" y="1082252"/>
            <a:ext cx="1481328" cy="16471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0CB243B-8F88-2A1A-8183-0F28991A4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950"/>
          <a:stretch/>
        </p:blipFill>
        <p:spPr>
          <a:xfrm>
            <a:off x="6595887" y="2809702"/>
            <a:ext cx="4739900" cy="334654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683097F5-5FA2-D424-8D40-0A829C31A8DB}"/>
              </a:ext>
            </a:extLst>
          </p:cNvPr>
          <p:cNvSpPr txBox="1"/>
          <p:nvPr/>
        </p:nvSpPr>
        <p:spPr>
          <a:xfrm>
            <a:off x="1455532" y="2329243"/>
            <a:ext cx="428850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Other factors to be considered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4C678-B533-9B96-2A38-D168456EE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932" y="2933357"/>
            <a:ext cx="3359323" cy="49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CECAB-EA04-8D19-B04A-BDF694A27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932" y="3500583"/>
            <a:ext cx="3365673" cy="48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9D758-D083-3F32-8970-7B6F2B0B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881" y="4063123"/>
            <a:ext cx="3378374" cy="52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58394C-8BE2-C5B4-4243-68E77B165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1282" y="4602582"/>
            <a:ext cx="3359323" cy="533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76785F-A85C-5846-5008-76907B1652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4657" y="1046223"/>
            <a:ext cx="1977575" cy="16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3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5FF292-BD42-87CB-E5C1-70413DC4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E57F5-DC39-6FD4-0870-F88E7E5C9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91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7" name="Rectangle 1076">
            <a:extLst>
              <a:ext uri="{FF2B5EF4-FFF2-40B4-BE49-F238E27FC236}">
                <a16:creationId xmlns:a16="http://schemas.microsoft.com/office/drawing/2014/main" id="{524E9777-DF7E-45E5-B387-86C306DA6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64309-992B-CE35-418D-E699A41A5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573896"/>
            <a:ext cx="3639746" cy="1414145"/>
          </a:xfrm>
        </p:spPr>
        <p:txBody>
          <a:bodyPr anchor="b">
            <a:normAutofit/>
          </a:bodyPr>
          <a:lstStyle/>
          <a:p>
            <a:r>
              <a:rPr lang="en-SG" sz="360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059D9-B5D9-79DA-A92E-5C4635C5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87" y="2620641"/>
            <a:ext cx="3634877" cy="3023702"/>
          </a:xfrm>
        </p:spPr>
        <p:txBody>
          <a:bodyPr anchor="ctr">
            <a:normAutofit/>
          </a:bodyPr>
          <a:lstStyle/>
          <a:p>
            <a:r>
              <a:rPr lang="en-SG" sz="18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https://my-doc.com/ask-a-dietitian/easy-guide-to-understanding-food-labels-when-you-have-high-cholesterol/</a:t>
            </a:r>
            <a:endParaRPr lang="en-SG" sz="1800" b="0" i="0" u="none" strike="noStrike" dirty="0">
              <a:effectLst/>
            </a:endParaRPr>
          </a:p>
          <a:p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 Blood Pressure | Singapore Heart Foundation (myheart.org.sg)</a:t>
            </a:r>
            <a:endParaRPr lang="en-US" sz="1800" dirty="0"/>
          </a:p>
          <a:p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BMI Calculator | Singapore Heart Foundation (myheart.org.sg)</a:t>
            </a:r>
            <a:endParaRPr lang="en-US" sz="1800" dirty="0"/>
          </a:p>
          <a:p>
            <a:r>
              <a:rPr lang="en-SG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Blood Pressure (activ8rlives.com)</a:t>
            </a:r>
            <a:endParaRPr lang="en-SG" sz="1800" dirty="0"/>
          </a:p>
          <a:p>
            <a:endParaRPr lang="en-SG" sz="1800" dirty="0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110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4335D5A6-AB7A-4677-8D44-034515D66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4757" y="703666"/>
            <a:ext cx="7168911" cy="56381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866A9-45B2-E1AA-20FA-DD3409B433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73" t="3679" r="2293" b="4609"/>
          <a:stretch/>
        </p:blipFill>
        <p:spPr>
          <a:xfrm>
            <a:off x="5750171" y="2909532"/>
            <a:ext cx="4622554" cy="24915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A408DF-5D92-10F4-9B0F-E12E7CA78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9193" y="954706"/>
            <a:ext cx="2121408" cy="149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12BA6-BD75-F2EC-0050-4FD2F4E12C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722" t="9657" r="-179" b="9080"/>
          <a:stretch/>
        </p:blipFill>
        <p:spPr>
          <a:xfrm>
            <a:off x="9741983" y="1183613"/>
            <a:ext cx="2121408" cy="1037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04C2B-71D2-767A-2BBB-40CAC72365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2945" b="703"/>
          <a:stretch/>
        </p:blipFill>
        <p:spPr>
          <a:xfrm>
            <a:off x="4881692" y="1180001"/>
            <a:ext cx="2641988" cy="11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9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Bubble sheet test paper and pencil">
            <a:extLst>
              <a:ext uri="{FF2B5EF4-FFF2-40B4-BE49-F238E27FC236}">
                <a16:creationId xmlns:a16="http://schemas.microsoft.com/office/drawing/2014/main" id="{70AB1873-9E49-CF6E-F160-4C99FCD1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0A0A9D-B02F-6247-F5FB-8F3A2B33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>
                <a:solidFill>
                  <a:schemeClr val="bg1"/>
                </a:solidFill>
              </a:rPr>
              <a:t>A.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494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F27744B-47AB-4459-8C2F-1D5EE63A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Scan of a human brain in a neurology clinic">
            <a:extLst>
              <a:ext uri="{FF2B5EF4-FFF2-40B4-BE49-F238E27FC236}">
                <a16:creationId xmlns:a16="http://schemas.microsoft.com/office/drawing/2014/main" id="{C5DA7A5B-4C77-9B1E-5FDD-870E7FBD3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2"/>
          <a:stretch/>
        </p:blipFill>
        <p:spPr>
          <a:xfrm>
            <a:off x="1" y="10"/>
            <a:ext cx="5422391" cy="6857990"/>
          </a:xfrm>
          <a:custGeom>
            <a:avLst/>
            <a:gdLst/>
            <a:ahLst/>
            <a:cxnLst/>
            <a:rect l="l" t="t" r="r" b="b"/>
            <a:pathLst>
              <a:path w="6865165" h="6858000">
                <a:moveTo>
                  <a:pt x="0" y="0"/>
                </a:moveTo>
                <a:lnTo>
                  <a:pt x="6865165" y="0"/>
                </a:lnTo>
                <a:lnTo>
                  <a:pt x="6859621" y="22952"/>
                </a:lnTo>
                <a:cubicBezTo>
                  <a:pt x="6623056" y="1069835"/>
                  <a:pt x="6492240" y="2220824"/>
                  <a:pt x="6492240" y="3429001"/>
                </a:cubicBezTo>
                <a:cubicBezTo>
                  <a:pt x="6492240" y="4637179"/>
                  <a:pt x="6623056" y="5788167"/>
                  <a:pt x="6859621" y="6835050"/>
                </a:cubicBezTo>
                <a:lnTo>
                  <a:pt x="686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7D266DCC-5218-4AE0-B964-6FC2EA3B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0" y="0"/>
            <a:ext cx="5699760" cy="6858000"/>
          </a:xfrm>
          <a:custGeom>
            <a:avLst/>
            <a:gdLst>
              <a:gd name="connsiteX0" fmla="*/ 365648 w 5588548"/>
              <a:gd name="connsiteY0" fmla="*/ 0 h 6858000"/>
              <a:gd name="connsiteX1" fmla="*/ 5588548 w 5588548"/>
              <a:gd name="connsiteY1" fmla="*/ 0 h 6858000"/>
              <a:gd name="connsiteX2" fmla="*/ 5588548 w 5588548"/>
              <a:gd name="connsiteY2" fmla="*/ 6858000 h 6858000"/>
              <a:gd name="connsiteX3" fmla="*/ 365648 w 5588548"/>
              <a:gd name="connsiteY3" fmla="*/ 6858000 h 6858000"/>
              <a:gd name="connsiteX4" fmla="*/ 360213 w 5588548"/>
              <a:gd name="connsiteY4" fmla="*/ 6835050 h 6858000"/>
              <a:gd name="connsiteX5" fmla="*/ 0 w 5588548"/>
              <a:gd name="connsiteY5" fmla="*/ 3429001 h 6858000"/>
              <a:gd name="connsiteX6" fmla="*/ 360213 w 5588548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548" h="6858000">
                <a:moveTo>
                  <a:pt x="365648" y="0"/>
                </a:moveTo>
                <a:lnTo>
                  <a:pt x="5588548" y="0"/>
                </a:lnTo>
                <a:lnTo>
                  <a:pt x="55885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973DE4F1-1583-4AE3-9696-9659D27C5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384" y="0"/>
            <a:ext cx="5690616" cy="6858000"/>
          </a:xfrm>
          <a:custGeom>
            <a:avLst/>
            <a:gdLst>
              <a:gd name="connsiteX0" fmla="*/ 372925 w 5690616"/>
              <a:gd name="connsiteY0" fmla="*/ 0 h 6858000"/>
              <a:gd name="connsiteX1" fmla="*/ 5690616 w 5690616"/>
              <a:gd name="connsiteY1" fmla="*/ 0 h 6858000"/>
              <a:gd name="connsiteX2" fmla="*/ 5690616 w 5690616"/>
              <a:gd name="connsiteY2" fmla="*/ 6858000 h 6858000"/>
              <a:gd name="connsiteX3" fmla="*/ 372925 w 5690616"/>
              <a:gd name="connsiteY3" fmla="*/ 6858000 h 6858000"/>
              <a:gd name="connsiteX4" fmla="*/ 367381 w 5690616"/>
              <a:gd name="connsiteY4" fmla="*/ 6835050 h 6858000"/>
              <a:gd name="connsiteX5" fmla="*/ 0 w 5690616"/>
              <a:gd name="connsiteY5" fmla="*/ 3429001 h 6858000"/>
              <a:gd name="connsiteX6" fmla="*/ 367381 w 5690616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0616" h="6858000">
                <a:moveTo>
                  <a:pt x="372925" y="0"/>
                </a:moveTo>
                <a:lnTo>
                  <a:pt x="5690616" y="0"/>
                </a:lnTo>
                <a:lnTo>
                  <a:pt x="5690616" y="6858000"/>
                </a:lnTo>
                <a:lnTo>
                  <a:pt x="372925" y="6858000"/>
                </a:lnTo>
                <a:lnTo>
                  <a:pt x="367381" y="6835050"/>
                </a:lnTo>
                <a:cubicBezTo>
                  <a:pt x="130816" y="5788167"/>
                  <a:pt x="0" y="4637179"/>
                  <a:pt x="0" y="3429001"/>
                </a:cubicBezTo>
                <a:cubicBezTo>
                  <a:pt x="0" y="2220824"/>
                  <a:pt x="130816" y="1069835"/>
                  <a:pt x="367381" y="22952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9C4E2-93FF-E25A-D814-368A2A161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914400"/>
            <a:ext cx="4485861" cy="1106556"/>
          </a:xfrm>
        </p:spPr>
        <p:txBody>
          <a:bodyPr anchor="b">
            <a:normAutofit/>
          </a:bodyPr>
          <a:lstStyle/>
          <a:p>
            <a:r>
              <a:rPr lang="en-SG" sz="3200"/>
              <a:t>A. Problem Statement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2239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3C8959-A2A1-469E-8619-82F077E3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4495" y="218239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7D12-16B7-4E64-622A-6861C8F30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536" y="2182390"/>
            <a:ext cx="6309889" cy="4328138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chemeClr val="accent1"/>
                </a:solidFill>
              </a:rPr>
              <a:t>BACKGROUND: </a:t>
            </a:r>
          </a:p>
          <a:p>
            <a:pPr lvl="1"/>
            <a:r>
              <a:rPr lang="en-US" sz="1600" dirty="0"/>
              <a:t>Heart disease is a leading cause of mortality worldwide. </a:t>
            </a:r>
          </a:p>
          <a:p>
            <a:pPr lvl="1"/>
            <a:r>
              <a:rPr lang="en-US" sz="1600" dirty="0"/>
              <a:t>Early detection and accurate prediction of heart disease can significantly improve patient outcomes by enabling timely intervention and preventive measures.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chemeClr val="accent1"/>
                </a:solidFill>
              </a:rPr>
              <a:t>OBJECTIVE</a:t>
            </a:r>
            <a:r>
              <a:rPr lang="en-US" sz="1600" dirty="0"/>
              <a:t>: To enhance and evaluate a </a:t>
            </a:r>
            <a:r>
              <a:rPr lang="en-US" sz="1600" b="1" dirty="0"/>
              <a:t>predictive model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effectively predict</a:t>
            </a:r>
            <a:r>
              <a:rPr lang="en-US" sz="1600" dirty="0"/>
              <a:t> the presence or absence of </a:t>
            </a:r>
            <a:r>
              <a:rPr lang="en-US" sz="1600" b="1" dirty="0"/>
              <a:t>heart disease </a:t>
            </a:r>
            <a:r>
              <a:rPr lang="en-US" sz="1600" dirty="0"/>
              <a:t>based on various </a:t>
            </a:r>
            <a:r>
              <a:rPr lang="en-US" sz="1600" b="1" dirty="0"/>
              <a:t>medical</a:t>
            </a:r>
            <a:r>
              <a:rPr lang="en-US" sz="1600" dirty="0"/>
              <a:t> and </a:t>
            </a:r>
            <a:r>
              <a:rPr lang="en-US" sz="1600" b="1" dirty="0"/>
              <a:t>lifestyle</a:t>
            </a:r>
            <a:r>
              <a:rPr lang="en-US" sz="1600" dirty="0"/>
              <a:t> factors.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chemeClr val="accent1"/>
                </a:solidFill>
              </a:rPr>
              <a:t>HYPOTHESIS</a:t>
            </a:r>
            <a:r>
              <a:rPr lang="en-US" sz="1600" b="1" dirty="0"/>
              <a:t>: </a:t>
            </a:r>
            <a:r>
              <a:rPr lang="en-US" sz="1600" dirty="0"/>
              <a:t>To find relationship between attributes (if any) with the heart disease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chemeClr val="accent1"/>
                </a:solidFill>
              </a:rPr>
              <a:t>HOW</a:t>
            </a:r>
            <a:r>
              <a:rPr lang="en-US" sz="1600" dirty="0"/>
              <a:t>: By analyzing a </a:t>
            </a:r>
            <a:r>
              <a:rPr lang="en-US" sz="1600" b="1" dirty="0"/>
              <a:t>comprehensive set </a:t>
            </a:r>
            <a:r>
              <a:rPr lang="en-US" sz="1600" dirty="0"/>
              <a:t>of patient attributes:</a:t>
            </a:r>
          </a:p>
          <a:p>
            <a:pPr lvl="1"/>
            <a:r>
              <a:rPr lang="en-US" sz="1600" dirty="0"/>
              <a:t>demographic, clinical, and lifestyle factors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chemeClr val="accent1"/>
                </a:solidFill>
              </a:rPr>
              <a:t>AIMS</a:t>
            </a:r>
            <a:r>
              <a:rPr lang="en-US" sz="1600" dirty="0"/>
              <a:t>: The model is able </a:t>
            </a:r>
          </a:p>
          <a:p>
            <a:pPr lvl="1"/>
            <a:r>
              <a:rPr lang="en-US" sz="1600" dirty="0"/>
              <a:t>identify patterns and features </a:t>
            </a:r>
          </a:p>
          <a:p>
            <a:pPr lvl="1"/>
            <a:r>
              <a:rPr lang="en-US" sz="1600" dirty="0"/>
              <a:t>indicative of the presence or absence of heart disease</a:t>
            </a:r>
          </a:p>
          <a:p>
            <a:pPr marL="457200" lvl="1" indent="0">
              <a:buNone/>
            </a:pPr>
            <a:endParaRPr lang="en-SG" sz="1100" dirty="0"/>
          </a:p>
          <a:p>
            <a:endParaRPr lang="en-SG" sz="11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7356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bstract background of data">
            <a:extLst>
              <a:ext uri="{FF2B5EF4-FFF2-40B4-BE49-F238E27FC236}">
                <a16:creationId xmlns:a16="http://schemas.microsoft.com/office/drawing/2014/main" id="{7F762632-DB81-13F9-11A8-12633C118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6" r="14553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83AD1-D322-386A-59E1-9EF3F1B3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>
                <a:solidFill>
                  <a:schemeClr val="bg1"/>
                </a:solidFill>
              </a:rPr>
              <a:t>B. DATASET DISCRIPTION</a:t>
            </a:r>
          </a:p>
        </p:txBody>
      </p:sp>
    </p:spTree>
    <p:extLst>
      <p:ext uri="{BB962C8B-B14F-4D97-AF65-F5344CB8AC3E}">
        <p14:creationId xmlns:p14="http://schemas.microsoft.com/office/powerpoint/2010/main" val="317290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1FB7A-FD2E-A651-2153-33C74E94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B. Dataset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5488-0E45-DF74-E6C8-4B2E0F941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7988" y="2620641"/>
            <a:ext cx="5837750" cy="30237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en-US" sz="2000" b="0" i="0" dirty="0">
                <a:effectLst/>
              </a:rPr>
              <a:t>ataset worked on for a project of </a:t>
            </a:r>
            <a:r>
              <a:rPr lang="en-US" sz="2000" b="1" i="0" dirty="0">
                <a:effectLst/>
              </a:rPr>
              <a:t>Parkway Pantai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table of medical records&#10;&#10;Description automatically generated">
            <a:extLst>
              <a:ext uri="{FF2B5EF4-FFF2-40B4-BE49-F238E27FC236}">
                <a16:creationId xmlns:a16="http://schemas.microsoft.com/office/drawing/2014/main" id="{BE02957B-6C6B-A249-B3D4-A9F34B65B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4195" y="3047393"/>
            <a:ext cx="4235516" cy="29966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CC19A53-A745-59C1-A6B5-A68A5B05C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737510"/>
              </p:ext>
            </p:extLst>
          </p:nvPr>
        </p:nvGraphicFramePr>
        <p:xfrm>
          <a:off x="581646" y="367695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597" imgH="806406" progId="Excel.SheetMacroEnabled.12">
                  <p:embed/>
                </p:oleObj>
              </mc:Choice>
              <mc:Fallback>
                <p:oleObj name="Macro-Enabled Worksheet" showAsIcon="1" r:id="rId4" imgW="914597" imgH="806406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1646" y="367695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B170F3C-EEB7-DFAA-C1AC-99A13254D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1373" y="587864"/>
            <a:ext cx="4182639" cy="21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Interlocking cogs">
            <a:extLst>
              <a:ext uri="{FF2B5EF4-FFF2-40B4-BE49-F238E27FC236}">
                <a16:creationId xmlns:a16="http://schemas.microsoft.com/office/drawing/2014/main" id="{5CC8B924-33FB-AFD2-0E3F-A45EA9F81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B10F5B17-343D-6FA2-67B8-FFFD61794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br>
              <a:rPr lang="en-US" sz="5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C. PROCESS</a:t>
            </a:r>
            <a:br>
              <a:rPr lang="en-SG" sz="5200">
                <a:solidFill>
                  <a:schemeClr val="bg1"/>
                </a:solidFill>
              </a:rPr>
            </a:br>
            <a:endParaRPr lang="en-SG" sz="5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B776D-D5B9-805F-A163-16849D9F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SG" sz="4800" dirty="0"/>
              <a:t>C. Process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812CF98-BA9E-5CB8-6B32-D140AFE08C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352023"/>
              </p:ext>
            </p:extLst>
          </p:nvPr>
        </p:nvGraphicFramePr>
        <p:xfrm>
          <a:off x="580802" y="1990283"/>
          <a:ext cx="109667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1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12086</TotalTime>
  <Words>1089</Words>
  <Application>Microsoft Office PowerPoint</Application>
  <PresentationFormat>Widescreen</PresentationFormat>
  <Paragraphs>164</Paragraphs>
  <Slides>36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CIDFont+F2</vt:lpstr>
      <vt:lpstr>Helvetica Neue</vt:lpstr>
      <vt:lpstr>Söhne</vt:lpstr>
      <vt:lpstr>Alasassy Caps</vt:lpstr>
      <vt:lpstr>Aptos ExtraBold</vt:lpstr>
      <vt:lpstr>Arial</vt:lpstr>
      <vt:lpstr>Calibri</vt:lpstr>
      <vt:lpstr>Calibri Light</vt:lpstr>
      <vt:lpstr>Wingdings</vt:lpstr>
      <vt:lpstr>Office Theme</vt:lpstr>
      <vt:lpstr>Macro-Enabled Worksheet</vt:lpstr>
      <vt:lpstr>CAPSTONE PROJECT - predictive model for HEART DISEASE </vt:lpstr>
      <vt:lpstr>PowerPoint Presentation</vt:lpstr>
      <vt:lpstr>AGENDA</vt:lpstr>
      <vt:lpstr>A. PROBLEM STATEMENT</vt:lpstr>
      <vt:lpstr>A. Problem Statement</vt:lpstr>
      <vt:lpstr>B. DATASET DISCRIPTION</vt:lpstr>
      <vt:lpstr>B. Dataset Description</vt:lpstr>
      <vt:lpstr> C. PROCESS </vt:lpstr>
      <vt:lpstr>C. Process</vt:lpstr>
      <vt:lpstr>1. Data Cleaning</vt:lpstr>
      <vt:lpstr>1. Data Cleaning</vt:lpstr>
      <vt:lpstr>2.Exploratory Data Analysis</vt:lpstr>
      <vt:lpstr>Power BI : Visualize data</vt:lpstr>
      <vt:lpstr>PowerPoint Presentation</vt:lpstr>
      <vt:lpstr>PowerPoint Presentation</vt:lpstr>
      <vt:lpstr>After Power BI</vt:lpstr>
      <vt:lpstr> </vt:lpstr>
      <vt:lpstr>Descriptive Statistics Analysis </vt:lpstr>
      <vt:lpstr>Correlation Analysis </vt:lpstr>
      <vt:lpstr>Visual analysis</vt:lpstr>
      <vt:lpstr>Visual analysis</vt:lpstr>
      <vt:lpstr>3. Feature Selection &amp; Training Model </vt:lpstr>
      <vt:lpstr> Splitting the data to train and test sets </vt:lpstr>
      <vt:lpstr>4&amp;5. Choose and Evaluate Models</vt:lpstr>
      <vt:lpstr>PowerPoint Presentation</vt:lpstr>
      <vt:lpstr>Logistic Regression Classification </vt:lpstr>
      <vt:lpstr>k-Nearest Neighbour Classification  </vt:lpstr>
      <vt:lpstr>Random Forest Classifier  </vt:lpstr>
      <vt:lpstr>Random Forest Classifier  </vt:lpstr>
      <vt:lpstr>6. Test Model</vt:lpstr>
      <vt:lpstr>6. Test model</vt:lpstr>
      <vt:lpstr>D. RECOMENDATIONS</vt:lpstr>
      <vt:lpstr>D. Recommendation</vt:lpstr>
      <vt:lpstr>D. Recommendation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Nguyen</dc:creator>
  <cp:lastModifiedBy>Catherine Nguyen</cp:lastModifiedBy>
  <cp:revision>65</cp:revision>
  <dcterms:created xsi:type="dcterms:W3CDTF">2023-11-20T02:54:52Z</dcterms:created>
  <dcterms:modified xsi:type="dcterms:W3CDTF">2023-12-12T04:23:06Z</dcterms:modified>
</cp:coreProperties>
</file>